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309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  <p:sldId id="332" r:id="rId25"/>
    <p:sldId id="333" r:id="rId26"/>
    <p:sldId id="334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46" r:id="rId39"/>
    <p:sldId id="347" r:id="rId40"/>
    <p:sldId id="351" r:id="rId41"/>
    <p:sldId id="350" r:id="rId42"/>
    <p:sldId id="352" r:id="rId43"/>
    <p:sldId id="353" r:id="rId44"/>
    <p:sldId id="348" r:id="rId45"/>
    <p:sldId id="349" r:id="rId4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86" d="100"/>
          <a:sy n="86" d="100"/>
        </p:scale>
        <p:origin x="99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10/09/2019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Estilística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É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parte da gramática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trata das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estratégias artísticas/criativas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usadas na língua, as quais têm o objetivo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sugerir, provocar, embelezar a forma e/ou o conteúdo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texto, promovendo determinados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efeitos expressivos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camões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717032"/>
            <a:ext cx="2448272" cy="2263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4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Pé de alface.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Perna de mesa.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Braço da cadeira.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Dente do serrote.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Céu da boca.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Users\Usuário\JEC\Pictures\Educandário\Imagens para aulas\fl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371600"/>
            <a:ext cx="5328642" cy="457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68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3)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Catacrese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metáfora se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cristalizar na cultura popular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deixará de ser metáfora e passará a ser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catacrese.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Pé de galinha.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C:\Users\Usuário\JEC\Pictures\Educandário\Imagens para aulas\fl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025" y="2852936"/>
            <a:ext cx="414712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5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bronze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repicava na torre da igreja.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Essa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juventude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está perdida.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Vivo 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suor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meu rosto.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Adoro ler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Fernando Pessoa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C:\Users\Usuário\JEC\Pictures\Educandário\Imagens para aulas\fl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288" y="1371601"/>
            <a:ext cx="3024336" cy="4742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30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bronze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(sino) repicava na torre da igreja. (matéria pelo objeto)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Essa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juventude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(jovens) está perdida. (abstrato pelo concreto)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Vivo 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suor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(trabalho) do meu rosto.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(efeito pela causa)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Adoro ler (a obra de)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Fernando Pessoa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(autor pela obra)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C:\Users\Usuário\JEC\Pictures\Educandário\Imagens para aulas\fl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293096"/>
            <a:ext cx="1746270" cy="1746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00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Metonímia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uso de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no lugar de outro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ou seja, ocorre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substituição de uma palavra por outra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há entre elas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relação de todo e parte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C:\Users\Usuário\JEC\Pictures\Educandário\Imagens para aulas\fl1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574" y="3212976"/>
            <a:ext cx="4355312" cy="2743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46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Autor pela obra: </a:t>
            </a: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Gosto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ler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Machado de Assis</a:t>
            </a:r>
            <a:r>
              <a:rPr lang="pt-BR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Gosto de ler a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obra literária de Machado de Assis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2 - Inventor pelo invento: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Édson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ilumina o mundo. (= As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lâmpadas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iluminam o mundo.)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3 - Símbolo pelo objeto simbolizado: 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te afastes da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cruz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(= Não te afastes da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religião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4 - Lugar pelo produto do lugar: 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Fumei um saboroso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havana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(= Fumei um saboroso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charuto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5 - Efeito pela causa: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Sócrates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bebeu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morte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(= Sócrates tomou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veneno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6 - Causa pelo efeito: 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Moro no campo e como do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meu trabalho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(= Moro no campo e como o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alimento que produzo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7 - Continente pelo conteúdo: 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Bebeu o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cálice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todo. (= Bebeu todo o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líquido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estava no cálice.)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8 - Instrumento pela pessoa que utiliza: 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microfones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foram atrás dos jogadores. (= Os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repórteres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foram atrás dos jogadores.)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70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85740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9 - Parte pelo todo: 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Várias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pernas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passavam apressadamente. (= Várias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pessoas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passavam apressadamente.)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10 -  Gênero pela espécie: 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mortais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pensam e sofrem nesse mundo. (= Os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homens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pensam e sofrem nesse mundo.)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11 -  Singular pelo plural: 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mulher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foi chamada para ir às ruas na luta por seus direitos. (= As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mulheres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foram chamadas, não apenas uma mulher.)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44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857403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12 - Marca pelo produto: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Minha filha adora 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danone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(= Minha filha adora o iogurte que é da marca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danone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13 - Espécie pelo indivíduo: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foi à Lua. (= Alguns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astronautas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foram à Lua.)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C:\Users\Usuário\JEC\Pictures\Educandário\Imagens para aulas\fl1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575" y="4149080"/>
            <a:ext cx="2228850" cy="194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6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poeta dos escravos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escreveu lindos poemas. (Castro Alves)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terra dos faraós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um lugar misterioso. (Egito)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rainha dos baixinhos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completou 56 anos. (Xuxa)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 do futebol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jamais será superado. (Pelé)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C:\Users\Usuário\JEC\Pictures\Educandário\Imagens para aulas\fl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828" y="3924465"/>
            <a:ext cx="3096344" cy="2034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2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Estilística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 principal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Estilística é o uso das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figuras de linguagem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(linguagem figurada, linguagem conotativa, linguagem simbólica, linguagem figurativa, recurso estilístico, recurso expressivo).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fl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753" y="3717032"/>
            <a:ext cx="1748526" cy="2313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7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5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Perífrase (antonomásia)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expressão que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designa um ser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através de alguma de suas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ou atributos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ou de um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celebrizou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 dos animais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 a mandar na savana. (Leão)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C:\Users\Usuário\JEC\Pictures\Educandário\Imagens para aulas\fl1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835138"/>
            <a:ext cx="3942979" cy="226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70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Sua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voz aveludada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(audição, tato) me tornou um de seus fãs.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cheiro gostoso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(olfato, paladar) daquela comida entrava pelo meu nariz.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Gritam-me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sons de cor e de perfumes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(audição, visão, olfato).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C:\Users\Usuário\JEC\Pictures\Educandário\Imagens para aulas\fl1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623" y="3717032"/>
            <a:ext cx="2632753" cy="226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707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6)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Sinestesia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combinações de diversas impressões sensoriais entre si, como visuais, auditivas, gustativas e táteis.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grito áspero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revelava tudo o que sentia. (grito = auditivo; áspero = tátil)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C:\Users\Usuário\JEC\Pictures\Educandário\Imagens para aulas\fl1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860" y="3717032"/>
            <a:ext cx="3808925" cy="2311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Pensamento (ideia)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mito é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é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(F.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Pessoa)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 é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a alma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pequena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muro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uma ponte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Felicidade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tristeza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tomaram conta de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3" name="Picture 3" descr="C:\Users\Usuário\JEC\Pictures\Educandário\Imagens para aulas\fl2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24744"/>
            <a:ext cx="2731077" cy="4784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87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Pensamento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1)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Antítese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contraste entre duas palavras (antônimas)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expressões ou pensamentos, provocando uma relação de oposição.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Não há vida sem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alegrias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sobressaltos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C:\Users\Usuário\JEC\Pictures\Educandário\Imagens para aulas\fl2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787481"/>
            <a:ext cx="3600400" cy="220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1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Pensamento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Amor é fogo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arde sem se ver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,/ É ferida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dói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 sente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,/ É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contentamento descontente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,/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desatina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 doer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(Camões)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 descr="C:\Users\Usuário\JEC\Pictures\Educandário\Imagens para aulas\fl2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648" y="3212976"/>
            <a:ext cx="4462033" cy="26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14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Pensamento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Oxímoro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(Paradoxo)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duas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ideias contrárias que coexistem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implicando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falta de lógica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proposição aparentemente absurda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música silenciosa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toca!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4" name="Picture 2" descr="C:\Users\Usuário\JEC\Pictures\Educandário\Imagens para aulas\fl2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939" y="3780084"/>
            <a:ext cx="3759285" cy="21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59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Pensamento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Depois de muito sofrimento,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entregou a alma ao Senhor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(= morreu)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prefeito ficou rico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meios ilícitos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(= roubou)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Fernando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faltou com a verdade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(= mentiu)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Ele trabalha higienizando locais contendo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detritos orgânicos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(= fezes e urina)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8" name="Picture 2" descr="C:\Users\Usuário\JEC\Pictures\Educandário\Imagens para aulas\fl2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378" y="3960926"/>
            <a:ext cx="2659244" cy="199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6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Pensamento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3)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Eufemismo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suavização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uma ideia negativa.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Sofria preconceito por ser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pessoa de cor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(= negro)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2" name="Picture 2" descr="C:\Users\Usuário\JEC\Pictures\Educandário\Imagens para aulas\fl2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63" y="3140968"/>
            <a:ext cx="5114874" cy="255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73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Pensamento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você foi bem na última prova, não tirou nem a nota mínima!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Parece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anjinho aquele menino, briga com todos que estão por perto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Dona Inácia é ótima pessoa, vive judiando de Negrinha.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C:\Users\Usuário\JEC\Pictures\Educandário\Imagens para aulas\fl2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60" y="3556488"/>
            <a:ext cx="2520280" cy="244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10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Denotativa X Conotativa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Linguagem denotativa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a linguagem em que a palavra é utilizada em seu sentido próprio, literal,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original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real, objetivo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Linguagem conotativa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a linguagem em que a palavra é utilizada em sentido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figurado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subjetivo ou expressivo.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Usuário\JEC\Pictures\Educandário\Imagens para aulas\fl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647" y="3720452"/>
            <a:ext cx="4441676" cy="236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634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Pensamento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declarar o oposto do que realmente se pensa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 tom de deboche.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Que motorista excelente, quase me atropelou!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50" name="Picture 2" descr="C:\Users\Usuário\JEC\Pictures\Educandário\Imagens para aulas\fl2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356992"/>
            <a:ext cx="2448272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54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Pensamento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Faria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milhões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vezes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fosse preciso.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 correrão dos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olhos. (Bilac)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carro voava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 rodovia.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Já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falei mil vezes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você calar a boca!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4" name="Picture 2" descr="C:\Users\Usuário\JEC\Pictures\Educandário\Imagens para aulas\fl2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268760"/>
            <a:ext cx="2730965" cy="4836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28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Pensamento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5)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Hipérbole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ideia que denota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exagero.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Vou morrer se não passar no vestibular!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8" name="Picture 2" descr="C:\Users\Usuário\JEC\Pictures\Educandário\Imagens para aulas\fl2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71815"/>
            <a:ext cx="4323354" cy="306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590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Pensamento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pedras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andam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vagarosamente.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livro é um mudo que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um surdo que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ouve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um cego que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floresta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gesticulava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nervosamente diante da serra.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vento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fazia promessas suaves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quem o escutasse.</a:t>
            </a:r>
          </a:p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Chora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violão.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2" name="Picture 2" descr="C:\Users\Usuário\JEC\Pictures\Educandário\Imagens para aulas\fl3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933056"/>
            <a:ext cx="2304256" cy="2191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13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Pensamento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Prosopopeia (personificação)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atribuir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ações ou qualidades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seres animados a seres inanimados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ou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humanas a seres não humanos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Amazônia chora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devido ao desmatamento.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6" name="Picture 2" descr="C:\Users\Usuário\JEC\Pictures\Educandário\Imagens para aulas\fl3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87" y="3789040"/>
            <a:ext cx="3600425" cy="215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829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Pensamento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"Vive só para mim, só para a minha vida, só para meu amor". (Olavo Bilac)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"O trigo... nasceu, cresceu, espigou, amadureceu, colheu-se." (Padre Antônio Vieira)</a:t>
            </a: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um pássaro, é um avião, não... É o super-homem.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2770" name="Picture 2" descr="C:\Users\Usuário\JEC\Pictures\Educandário\Imagens para aulas\fl3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73016"/>
            <a:ext cx="3361372" cy="2364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37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Pensamento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enumeração que denota crescimento (clímax) ou diminuição (anticlímax).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Havia o céu, havia a terra, muita gente e mais Joana com seus olhos claros e brincalhões...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3794" name="Picture 2" descr="C:\Users\Usuário\JEC\Pictures\Educandário\Imagens para aulas\fl3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788304"/>
            <a:ext cx="5291088" cy="2116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43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Pensamento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Moça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fazes aí parada?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 Nosso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estais no céu..."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Liberdade, Liberdade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Abre as asas sobre nós,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 lutas, na tempestade,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 que ouçamos tua voz..." (Osório Duque Estrada)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4818" name="Picture 2" descr="C:\Users\Usuário\JEC\Pictures\Educandário\Imagens para aulas\fl3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449" y="3895822"/>
            <a:ext cx="1927101" cy="192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Pensamento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Apóstrofe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 na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"invocação"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alguém ou de alguma coisa personificada, de acordo com o objetivo do discurso que pode ser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poético, sagrado ou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profano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5842" name="Picture 2" descr="C:\Users\Usuário\JEC\Pictures\Educandário\Imagens para aulas\fl3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575" y="3140968"/>
            <a:ext cx="3636847" cy="27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31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(ENEM-2004)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Cidade grande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beleza, Montes Claros.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cresceu Montes Claros.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Quanta indústria em Montes Claros.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Montes Claros cresceu tanto,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ficou urbe tão notória,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prima-rica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Rio de Janeiro,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já tem cinco favelas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enquanto, e mais promete.</a:t>
            </a:r>
          </a:p>
          <a:p>
            <a:pPr marL="0" indent="0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(Carlos Drummond de Andrade)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 os recursos expressivos empregados no texto, destaca-se a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84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Denotativa X Conotativa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Linguagem denotativa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Burro: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Anta: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uário\JEC\Pictures\Educandário\Imagens para aulas\fl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988840"/>
            <a:ext cx="28479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uário\JEC\Pictures\Educandário\Imagens para aulas\fl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077072"/>
            <a:ext cx="2847975" cy="172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76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metalinguagem, que consiste em fazer a linguagem referir-se à própria linguagem.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intertextualidade, na qual o texto retoma e reelabora outros textos.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ironia, que consiste em se dizer o contrário do que se pensa, com intenção crítica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denotação, caracterizada pelo uso das palavras em seu sentido próprio e objetivo.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prosopopeia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consiste em personificar coisas inanimadas, atribuindo-lhes vida.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89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(FUVEST)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catacrese, figura que se observa na frase “Montou o cavalo no burro bravo”, ocorre em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Os tempos mudaram, no devagar depressa do tempo.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Última flor do Lácio, inculta e bela, és a um tempo esplendor e sepultura.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Apressadamente, todos embarcaram no trem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Ó mar salgado, quanto do teu sal são lágrimas de Portugal.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Amanheceu, a luz tem cheiro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8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(UFPE)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Assinale a alternativa em que o autor NÃO utiliza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prosopopeia.</a:t>
            </a:r>
          </a:p>
          <a:p>
            <a:pPr marL="0" indent="0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“A luminosidade sorria no ar: exatamente isto. Era um suspiro do mundo.” (Clarice Lispector)</a:t>
            </a:r>
          </a:p>
          <a:p>
            <a:pPr marL="0" indent="0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“As palavras não nascem amarradas, elas saltam, se beijam, se dissolvem…” (Drummond)</a:t>
            </a:r>
          </a:p>
          <a:p>
            <a:pPr marL="0" indent="0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“Quando essa não-palavra morde a isca, alguma coisa se escreveu.” (Clarice Lispector)</a:t>
            </a:r>
          </a:p>
          <a:p>
            <a:pPr marL="0" indent="0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“A poesia vai à esquina comprar jornal”. (Ferreira Gullar)</a:t>
            </a:r>
          </a:p>
          <a:p>
            <a:pPr marL="0" indent="0"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“Meu nome é Severino, Não tenho outro de pia”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(João Cabral de Melo Neto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55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única alternativa que possui a figura de linguagem conhecida como metáfora: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Correu feito louco para não perder o ônibus.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Sua pele é um pêssego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“Cabelos tão escuros como a asa da graúna” - José de Alencar.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Era delicada como uma flor.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9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alternativa que possui uma antítese é: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Ele subiu no telhado nessa madrugada.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O vento sussurrava na noite fria.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Estou morrendo de medo.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Os bobos e os espertos convivem no mesmo espaço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( ) Ela morou ali durante dois meses, e ele, durante vários anos.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63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(FGV) Assinale a opção que apresenta o segmento do texto em que </a:t>
            </a:r>
            <a:r>
              <a:rPr lang="pt-BR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ocorre a presença da ironia.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“ Iniciei-me no exílio antropológico ”.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“ solicitei a uma respeitável figura do último reduto urbano ”.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c)“... uma atividade tão inútil quanto estúpida ”.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“ Essa plausível hipótese levou o nosso intermediário ...”.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“... acreditou ter testemunhado dois cientistas em ação ”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02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Denotativa X Conotativa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Linguagem conotativa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Burro: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3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Anta:</a:t>
            </a:r>
            <a:endParaRPr lang="pt-BR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uário\JEC\Pictures\Educandário\Imagens para aulas\fl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800" y="2060848"/>
            <a:ext cx="3114671" cy="17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Usuário\JEC\Pictures\Educandário\Imagens para aulas\fl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799" y="4143626"/>
            <a:ext cx="3114671" cy="186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89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 (conceito)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Marquinhos é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matemática.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Seus olhos são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luzes brilhantes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Meu pensamento é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rio subterrâneo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(Fernando Pessoa).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Minha alma é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estrada de terra que leva a lugar algum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Usuário\JEC\Pictures\Educandário\Imagens para aulas\fl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789040"/>
            <a:ext cx="3412143" cy="2149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221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Metáfora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emprego da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palavra fora de seu sentido básico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recebendo nova significação por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comparação entre seres de universos distintos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(...) desmatando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amazonas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minha ignorância (Drummond).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Usuário\JEC\Pictures\Educandário\Imagens para aulas\fl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361" y="4293096"/>
            <a:ext cx="2061592" cy="1773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8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Ele é gordo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elefante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Seus olhos são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luzes brilhantes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Este lutador tem postura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semelhante aos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deuses nórdicos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Meu coração tombou na vida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 qual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estrela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ferida... (Cecília Meireles) 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uário\JEC\Pictures\Educandário\Imagens para aulas\fl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078" y="4077072"/>
            <a:ext cx="3371843" cy="18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86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Palavras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(Símile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emprego da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palavra fora de seu sentido básico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recebendo nova significação por uma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comparação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seres de universos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distintos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Sempre há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conectivo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estabelecendo 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relação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comparação.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Ele é gordo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elefante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Users\Usuário\JEC\Pictures\Educandário\Imagens para aulas\fatca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295775"/>
            <a:ext cx="26289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1978</TotalTime>
  <Words>1873</Words>
  <Application>Microsoft Office PowerPoint</Application>
  <PresentationFormat>Apresentação na tela (4:3)</PresentationFormat>
  <Paragraphs>292</Paragraphs>
  <Slides>45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49" baseType="lpstr">
      <vt:lpstr>Arial</vt:lpstr>
      <vt:lpstr>Calibri</vt:lpstr>
      <vt:lpstr>Times New Roman</vt:lpstr>
      <vt:lpstr>Tema do Office</vt:lpstr>
      <vt:lpstr>Estilística</vt:lpstr>
      <vt:lpstr>Estilística</vt:lpstr>
      <vt:lpstr>Denotativa X Conotativa</vt:lpstr>
      <vt:lpstr>Denotativa X Conotativa</vt:lpstr>
      <vt:lpstr>Denotativa X Conotativa</vt:lpstr>
      <vt:lpstr>Figuras de Palavras (conceito)</vt:lpstr>
      <vt:lpstr>Figuras de Palavras</vt:lpstr>
      <vt:lpstr>Figuras de Palavras</vt:lpstr>
      <vt:lpstr>Figuras de Palavras</vt:lpstr>
      <vt:lpstr>Figuras de Palavras</vt:lpstr>
      <vt:lpstr>Figuras de Palavras</vt:lpstr>
      <vt:lpstr>Figuras de Palavras</vt:lpstr>
      <vt:lpstr>Figuras de Palavras</vt:lpstr>
      <vt:lpstr>Figuras de Palavras</vt:lpstr>
      <vt:lpstr>Figuras de Palavras</vt:lpstr>
      <vt:lpstr>Figuras de Palavras</vt:lpstr>
      <vt:lpstr>Figuras de Palavras</vt:lpstr>
      <vt:lpstr>Figuras de Palavras</vt:lpstr>
      <vt:lpstr>Figuras de Palavras</vt:lpstr>
      <vt:lpstr>Figuras de Palavras</vt:lpstr>
      <vt:lpstr>Figuras de Palavras</vt:lpstr>
      <vt:lpstr>Figuras de Palavras</vt:lpstr>
      <vt:lpstr>Figuras de Pensamento (ideia)</vt:lpstr>
      <vt:lpstr>Figuras de Pensamento</vt:lpstr>
      <vt:lpstr>Figuras de Pensamento</vt:lpstr>
      <vt:lpstr>Figuras de Pensamento</vt:lpstr>
      <vt:lpstr>Figuras de Pensamento</vt:lpstr>
      <vt:lpstr>Figuras de Pensamento</vt:lpstr>
      <vt:lpstr>Figuras de Pensamento</vt:lpstr>
      <vt:lpstr>Figuras de Pensamento</vt:lpstr>
      <vt:lpstr>Figuras de Pensamento</vt:lpstr>
      <vt:lpstr>Figuras de Pensamento</vt:lpstr>
      <vt:lpstr>Figuras de Pensamento</vt:lpstr>
      <vt:lpstr>Figuras de Pensamento</vt:lpstr>
      <vt:lpstr>Figuras de Pensamento</vt:lpstr>
      <vt:lpstr>Figuras de Pensamento</vt:lpstr>
      <vt:lpstr>Figuras de Pensamento</vt:lpstr>
      <vt:lpstr>Figuras de Pensamento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Furtado</cp:lastModifiedBy>
  <cp:revision>231</cp:revision>
  <dcterms:created xsi:type="dcterms:W3CDTF">2018-05-26T12:30:19Z</dcterms:created>
  <dcterms:modified xsi:type="dcterms:W3CDTF">2019-09-10T12:55:37Z</dcterms:modified>
</cp:coreProperties>
</file>