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385" r:id="rId3"/>
    <p:sldId id="387" r:id="rId4"/>
    <p:sldId id="257" r:id="rId5"/>
    <p:sldId id="359" r:id="rId6"/>
    <p:sldId id="258" r:id="rId7"/>
    <p:sldId id="376" r:id="rId8"/>
    <p:sldId id="361" r:id="rId9"/>
    <p:sldId id="362" r:id="rId10"/>
    <p:sldId id="363" r:id="rId11"/>
    <p:sldId id="366" r:id="rId12"/>
    <p:sldId id="365" r:id="rId13"/>
    <p:sldId id="378" r:id="rId14"/>
    <p:sldId id="379" r:id="rId15"/>
    <p:sldId id="383" r:id="rId16"/>
    <p:sldId id="384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371" autoAdjust="0"/>
  </p:normalViewPr>
  <p:slideViewPr>
    <p:cSldViewPr>
      <p:cViewPr varScale="1">
        <p:scale>
          <a:sx n="106" d="100"/>
          <a:sy n="106" d="100"/>
        </p:scale>
        <p:origin x="-17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3C43E-16B4-47AE-8F70-171CE1CC8717}" type="datetimeFigureOut">
              <a:rPr lang="pt-BR" smtClean="0"/>
              <a:t>30/04/2020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971A3-8558-4E15-BA96-255576F4897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6062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F971A3-8558-4E15-BA96-255576F4897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500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e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tângulo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tângulo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spaço Reservado para Conteúdo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tângulo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pt-BR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Espaço Reservado para Conteúdo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Conteúdo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5" name="Elipse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e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Título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tângulo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tângulo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tângulo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tângulo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Espaço Reservado para Conteúdo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0" name="Elipse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e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Retângulo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onector reto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tângulo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tângulo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e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22" name="Retângulo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tângulo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tângulo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tângulo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tângulo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tângulo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66D61E51-C0E0-42E9-B20D-8643D409A4BF}" type="datetimeFigureOut">
              <a:rPr lang="pt-BR" smtClean="0"/>
              <a:pPr/>
              <a:t>30/04/2020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8" name="Retângulo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e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Picture 2" descr="C:\Users\Usuário\JEC\Pictures\Educandário\Imagens para aulas\tob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87824" y="2132856"/>
            <a:ext cx="3312368" cy="3785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 fazer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basta inverter a posição do sujeito e do verbo. Confira: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estudante.)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eu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estudante?)</a:t>
            </a:r>
          </a:p>
        </p:txBody>
      </p:sp>
      <p:sp>
        <p:nvSpPr>
          <p:cNvPr id="7" name="Seta em curva para a esquerda 6"/>
          <p:cNvSpPr/>
          <p:nvPr/>
        </p:nvSpPr>
        <p:spPr>
          <a:xfrm>
            <a:off x="1979712" y="3356992"/>
            <a:ext cx="576064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4098" name="Picture 2" descr="C:\Users\Usuário\JEC\Pictures\Educandário\Imagens para aulas\porque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4725144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386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Outro exemplo: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é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nova professora.)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new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ela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nova professora?)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Seta em curva para a esquerda 6"/>
          <p:cNvSpPr/>
          <p:nvPr/>
        </p:nvSpPr>
        <p:spPr>
          <a:xfrm>
            <a:off x="2051720" y="2991232"/>
            <a:ext cx="576064" cy="50405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solidFill>
                <a:schemeClr val="tx1"/>
              </a:solidFill>
            </a:endParaRPr>
          </a:p>
        </p:txBody>
      </p:sp>
      <p:pic>
        <p:nvPicPr>
          <p:cNvPr id="7170" name="Picture 2" descr="C:\Users\Usuário\JEC\Pictures\Educandário\Imagens para aulas\duvid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85806"/>
            <a:ext cx="2097583" cy="1571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217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sick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doente.)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John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 João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doente?)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altos e gordos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Pergunta: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 eles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altos e gordos?)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21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Praticando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Elabore frase com o verbo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______________________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Negação: ________________________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Interrogação: _____________________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fatc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121425"/>
            <a:ext cx="3758766" cy="247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em forma de nuvem 1"/>
          <p:cNvSpPr/>
          <p:nvPr/>
        </p:nvSpPr>
        <p:spPr>
          <a:xfrm>
            <a:off x="5868144" y="3069122"/>
            <a:ext cx="3168352" cy="1368152"/>
          </a:xfrm>
          <a:prstGeom prst="cloudCallout">
            <a:avLst>
              <a:gd name="adj1" fmla="val -50793"/>
              <a:gd name="adj2" fmla="val 6059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John.</a:t>
            </a:r>
            <a:endParaRPr lang="pt-B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92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Praticando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Elabore frase com o verbo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Negação: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Interrogação: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fatc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121425"/>
            <a:ext cx="3758766" cy="2478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 explicativo em forma de nuvem 1"/>
          <p:cNvSpPr/>
          <p:nvPr/>
        </p:nvSpPr>
        <p:spPr>
          <a:xfrm>
            <a:off x="5868144" y="3069122"/>
            <a:ext cx="3168352" cy="1368152"/>
          </a:xfrm>
          <a:prstGeom prst="cloudCallout">
            <a:avLst>
              <a:gd name="adj1" fmla="val -50793"/>
              <a:gd name="adj2" fmla="val 6059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Fat?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469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Praticando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Elabore frase com o verbo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______________________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Negação: ________________________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Interrogação: _____________________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 explicativo em forma de nuvem 1"/>
          <p:cNvSpPr/>
          <p:nvPr/>
        </p:nvSpPr>
        <p:spPr>
          <a:xfrm>
            <a:off x="5508104" y="3717032"/>
            <a:ext cx="3168352" cy="1296144"/>
          </a:xfrm>
          <a:prstGeom prst="cloudCallout">
            <a:avLst>
              <a:gd name="adj1" fmla="val -50793"/>
              <a:gd name="adj2" fmla="val 6059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t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9715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90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Praticando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Elabore frase com o verbo “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”: 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Carlos: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Afirmação: Carlos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Negação: Carlos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Interrogação: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Carlos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 explicativo em forma de nuvem 1"/>
          <p:cNvSpPr/>
          <p:nvPr/>
        </p:nvSpPr>
        <p:spPr>
          <a:xfrm>
            <a:off x="5508104" y="3717032"/>
            <a:ext cx="3168352" cy="1296144"/>
          </a:xfrm>
          <a:prstGeom prst="cloudCallout">
            <a:avLst>
              <a:gd name="adj1" fmla="val -50793"/>
              <a:gd name="adj2" fmla="val 60590"/>
            </a:avLst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5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pt-BR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tal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479715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99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do Verbo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vejamos os pronomes...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Aulas\Aulas\pronomes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988840"/>
            <a:ext cx="7629136" cy="400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9560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Antes do Verbo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vejamos os pronomes...</a:t>
            </a:r>
            <a:endParaRPr lang="pt-BR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dirty="0" smtClean="0"/>
              <a:t>Em inglês, os pronomes pessoais do caso reto são:</a:t>
            </a:r>
          </a:p>
          <a:p>
            <a:r>
              <a:rPr lang="pt-BR" dirty="0" smtClean="0"/>
              <a:t>I – Eu;</a:t>
            </a:r>
          </a:p>
          <a:p>
            <a:r>
              <a:rPr lang="pt-BR" dirty="0" err="1" smtClean="0"/>
              <a:t>You</a:t>
            </a:r>
            <a:r>
              <a:rPr lang="pt-BR" dirty="0" smtClean="0"/>
              <a:t> – Você;</a:t>
            </a:r>
          </a:p>
          <a:p>
            <a:r>
              <a:rPr lang="pt-BR" dirty="0" smtClean="0"/>
              <a:t>He – Ele;</a:t>
            </a:r>
          </a:p>
          <a:p>
            <a:r>
              <a:rPr lang="pt-BR" dirty="0" err="1" smtClean="0"/>
              <a:t>She</a:t>
            </a:r>
            <a:r>
              <a:rPr lang="pt-BR" dirty="0" smtClean="0"/>
              <a:t> – Ela;</a:t>
            </a:r>
          </a:p>
          <a:p>
            <a:r>
              <a:rPr lang="pt-BR" dirty="0" smtClean="0"/>
              <a:t>It – Ele(a) &gt; </a:t>
            </a:r>
            <a:r>
              <a:rPr lang="pt-BR" sz="1800" dirty="0" smtClean="0"/>
              <a:t>coisas/animais</a:t>
            </a:r>
          </a:p>
          <a:p>
            <a:r>
              <a:rPr lang="pt-BR" dirty="0" err="1" smtClean="0"/>
              <a:t>We</a:t>
            </a:r>
            <a:r>
              <a:rPr lang="pt-BR" dirty="0" smtClean="0"/>
              <a:t> – Nós;</a:t>
            </a:r>
          </a:p>
          <a:p>
            <a:r>
              <a:rPr lang="pt-BR" dirty="0" err="1" smtClean="0"/>
              <a:t>You</a:t>
            </a:r>
            <a:r>
              <a:rPr lang="pt-BR" dirty="0" smtClean="0"/>
              <a:t> – Vocês;</a:t>
            </a:r>
          </a:p>
          <a:p>
            <a:r>
              <a:rPr lang="pt-BR" dirty="0" err="1" smtClean="0"/>
              <a:t>They</a:t>
            </a:r>
            <a:r>
              <a:rPr lang="pt-BR" dirty="0" smtClean="0"/>
              <a:t> – Eles/Elas;</a:t>
            </a:r>
            <a:endParaRPr lang="pt-BR" dirty="0"/>
          </a:p>
        </p:txBody>
      </p:sp>
      <p:pic>
        <p:nvPicPr>
          <p:cNvPr id="5" name="Picture 2" descr="C:\Users\Usuário\JEC\Pictures\Aulas\Aulas\pronomes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276872"/>
            <a:ext cx="3594084" cy="3642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087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514350" indent="-514350" algn="just">
              <a:buAutoNum type="arabi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o verbo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estar.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muito usado para fazer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declarações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descrever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coisas ou seres.</a:t>
            </a:r>
            <a:endParaRPr lang="pt-BR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I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.(Eu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estudante)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João 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sick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(João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está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doente)</a:t>
            </a:r>
          </a:p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tall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(Eles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altos)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tob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725144"/>
            <a:ext cx="2049785" cy="161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07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conjuga-se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afirmativa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assim: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2255941"/>
              </p:ext>
            </p:extLst>
          </p:nvPr>
        </p:nvGraphicFramePr>
        <p:xfrm>
          <a:off x="1259632" y="2420890"/>
          <a:ext cx="6360368" cy="3816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80184"/>
                <a:gridCol w="3180184"/>
              </a:tblGrid>
              <a:tr h="63607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pt-B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(sou/estou)</a:t>
                      </a:r>
                      <a:endParaRPr lang="pt-B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07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(Você)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(é/está)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07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pt-BR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(Ele(a))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(é/está)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070">
                <a:tc>
                  <a:txBody>
                    <a:bodyPr/>
                    <a:lstStyle/>
                    <a:p>
                      <a:pPr algn="ctr"/>
                      <a:r>
                        <a:rPr lang="pt-BR" sz="2400" b="1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(Nós)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(somos/estamos)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07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(Vocês)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(são/estão)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6070"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(Eles(as))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</a:t>
                      </a:r>
                      <a:r>
                        <a:rPr lang="pt-BR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(são/estão)</a:t>
                      </a:r>
                      <a:endParaRPr lang="pt-B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772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tobe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59451" y="1844825"/>
            <a:ext cx="5671928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345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Lembre-se de que 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em inglês podem ser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contraídas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para facilitar a fala e a escrita. Veja: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You’re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He’s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She’s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We’re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They’re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Usuário\JEC\Pictures\Educandário\Imagens para aulas\cã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984712"/>
            <a:ext cx="2258194" cy="1354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87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"/>
          </p:nvPr>
        </p:nvSpPr>
        <p:spPr>
          <a:xfrm>
            <a:off x="107504" y="1484784"/>
            <a:ext cx="8932034" cy="52131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Conjuga-se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forma negativa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mesma forma, com o acréscimo de “</a:t>
            </a:r>
            <a:r>
              <a:rPr lang="pt-BR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(não):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158348"/>
              </p:ext>
            </p:extLst>
          </p:nvPr>
        </p:nvGraphicFramePr>
        <p:xfrm>
          <a:off x="2267744" y="2492896"/>
          <a:ext cx="5112568" cy="3888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92288"/>
              </a:tblGrid>
              <a:tr h="703784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(Eu)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não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sou/estou)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64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(Você)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não é/está)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97791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He/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/It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(Ele(a))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</a:t>
                      </a:r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(não é/está)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784">
                <a:tc>
                  <a:txBody>
                    <a:bodyPr/>
                    <a:lstStyle/>
                    <a:p>
                      <a:pPr algn="ctr"/>
                      <a:r>
                        <a:rPr lang="pt-BR" sz="2000" b="1" i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We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(Nós)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(não</a:t>
                      </a:r>
                      <a:r>
                        <a:rPr lang="pt-BR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somos/ estamos)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03784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You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(Vocês)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(não são/estão)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89645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They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(Eles(as))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are </a:t>
                      </a:r>
                      <a:r>
                        <a:rPr lang="pt-BR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not</a:t>
                      </a:r>
                      <a:r>
                        <a:rPr lang="pt-BR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(não são/estão)</a:t>
                      </a:r>
                      <a:endParaRPr lang="pt-BR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88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435280" cy="514116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Veja como ficam as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contrações nas formas negativas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I’m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aren’t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isn’t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aren’t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aren’t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ga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568166"/>
            <a:ext cx="1400944" cy="176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883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ívico">
  <a:themeElements>
    <a:clrScheme name="Cívico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ívico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ívico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1207</TotalTime>
  <Words>638</Words>
  <Application>Microsoft Office PowerPoint</Application>
  <PresentationFormat>Apresentação na tela (4:3)</PresentationFormat>
  <Paragraphs>116</Paragraphs>
  <Slides>16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Cívico</vt:lpstr>
      <vt:lpstr>Verbo To be</vt:lpstr>
      <vt:lpstr>Antes do Verbo To be, vejamos os pronomes...</vt:lpstr>
      <vt:lpstr>Antes do Verbo To be, vejamos os pronomes...</vt:lpstr>
      <vt:lpstr>Verbo To be</vt:lpstr>
      <vt:lpstr>Verbo To be</vt:lpstr>
      <vt:lpstr>Verbo To be</vt:lpstr>
      <vt:lpstr>Verbo To be</vt:lpstr>
      <vt:lpstr>Verbo To be</vt:lpstr>
      <vt:lpstr>Verbo To be</vt:lpstr>
      <vt:lpstr>Verbo to be</vt:lpstr>
      <vt:lpstr>Verbo to be</vt:lpstr>
      <vt:lpstr>Verbo to be</vt:lpstr>
      <vt:lpstr>Verbo to be - Praticando</vt:lpstr>
      <vt:lpstr>Verbo to be - Praticando</vt:lpstr>
      <vt:lpstr>Verbo to be - Praticando</vt:lpstr>
      <vt:lpstr>Verbo to be - Praticando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142</cp:revision>
  <dcterms:created xsi:type="dcterms:W3CDTF">2017-07-25T12:59:05Z</dcterms:created>
  <dcterms:modified xsi:type="dcterms:W3CDTF">2020-04-30T13:09:54Z</dcterms:modified>
</cp:coreProperties>
</file>