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128FD-7718-41C7-91B6-4C21B781C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F7C5C3-9548-44BA-8C1B-8988BD318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6A6572-BA0A-4B55-821D-035C7E116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12400D-CB18-4398-B6DC-F59B60DB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E707FD-5551-4E18-8CEF-1F186745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49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6986B-825A-4F41-8597-42132F581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A6DA95-C7DB-4FB1-BB38-3D527AB8C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A4C279-1514-4E33-9C4B-525C3B84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89C442-AE1E-44E6-B906-28DE1312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826050-2EC0-4AF2-B5DB-6FEF9C62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81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B6FF2D-AE54-4EE2-97B0-EB1DCE74A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E713935-B8FD-4285-AF8C-692AA870A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432C9B-7B95-4530-8526-98AEF99B3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B5AAE-9B5F-41C4-826D-AE2C30FB5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4D1742-9CD3-41F8-942E-51A25B0B0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11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EFD61-5665-4086-BD6E-94E60EE75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DEBFBC-6C02-43E7-B865-072AF4278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5B9731-28CC-4D0E-9C7E-40A958E0F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D08AFD-9D4E-4548-8DBF-389CAECA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0CBBD8-8DB7-4A4C-8929-37C50466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402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B820CE-9D35-4810-A3CA-15D332A96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BFEED50-0864-40CA-9405-995CDD34C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2CC1C5-BC78-4CD2-AF15-68F4F8AA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1CEC9F-1590-4FB7-BAE6-966A3D255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553732-2419-45C8-8D8D-C1BDFB15D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44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AA22D-7599-4006-8267-609780474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13504C-ACCB-4525-8527-75FD3E30A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9EA1016-DB08-489B-80E2-2E1E4C803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376134-D0AE-4039-9765-58EFA125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2DB56C-CFEF-41CA-B56E-E01F73DAC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6DF5D7-A37F-47C4-B885-7129E8928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27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D240A-5E2C-408B-9C4D-B6D4DC5C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AD348A-2AD1-42F4-BC43-D28CE1A4E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1B4992-DCEE-4AD7-99D9-81FA85B6C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7EF55F-7606-4171-B297-A7207CA1B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969F638-FAD7-4899-9FBC-0291EAEA42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2B1BB5F-E4D5-436E-A6C4-A92BACE0B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1619803-1A84-4ED7-97EB-94F77FE81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3B6F80D-E389-47B0-BF7F-3FF25199D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56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4019A-713A-4239-A984-5048F1440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54A4816-D8EE-44C6-85FE-27F5C4EDE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25A3F2-80DD-4084-A942-EE5B0029D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F6CD84B-02E5-429A-8FCD-915B19A4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41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9D58B4A-B079-4C5D-9081-F9256107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17BE06-7147-4F2F-821E-2A1C17D5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07D553-D869-4EEF-9AD0-0F6DBA6C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754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F1801-65C7-442D-85CF-8E78A784A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8FCA3C-2D75-4E5E-AE02-F7E1BD7B6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7B9E4D3-D0EE-4569-8089-CAD9EB801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BB3211F-AD14-4E10-B490-CBE30B2CD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6EDCBB-6015-4EFE-9E05-78BEE13A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967A27-8A82-40D8-8C18-D07B2D7E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77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477E0E-DE35-44B3-B3D0-021A1CE8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E3B181F-425F-49A7-9A3D-C54539286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EBBF1F-8435-4C7A-8BA8-143AD2BF6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1896E0-4E28-4224-9705-F59453E3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021EAC-A7D4-46CA-812F-70F6440B1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7131AB-B292-45CD-9DBB-E9D32DF49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17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150C1FC-A39C-491B-8C9B-E28AA80F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7A60123-1FC4-4FD0-95CF-04B12FD36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5D7B7F-CFEA-4132-B8DD-088AC0D19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FE370-EB7F-4498-8FBA-39F0A14D407A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6A87B9-B62A-4281-8273-BDEB6D9419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0F7789-C422-45F5-B916-8087356499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C6363-B526-4A92-9713-631913626D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1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8919518C-8C7B-4F22-8D6A-02552D482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2764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504C0DF-B1C1-4EF5-B245-CE0785649D45}"/>
              </a:ext>
            </a:extLst>
          </p:cNvPr>
          <p:cNvSpPr txBox="1"/>
          <p:nvPr/>
        </p:nvSpPr>
        <p:spPr>
          <a:xfrm>
            <a:off x="0" y="2276475"/>
            <a:ext cx="12192000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A manchete informa que, em 2022, o número de mulheres que participaram das eleições como candidatas cresceu. No entanto, ela também destaca que esse aumento não se deu em relação aos cargos principais, e sim aos de vice.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da mensagem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dado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pelo conectivo “mas”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cuja função é apresentar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ideia contrária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que foi expresso anteriormente e é utilizado com o objetivo de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chamar a atenção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o que se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pretende destacar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funcionando como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pista textual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ajuda a identificar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linha argumentativa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texto. Nesse caso, o mas promove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mudança de direcionamento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transmissão da mensagem,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direcionando a ênfase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 informação “como vices”.</a:t>
            </a:r>
          </a:p>
        </p:txBody>
      </p:sp>
    </p:spTree>
    <p:extLst>
      <p:ext uri="{BB962C8B-B14F-4D97-AF65-F5344CB8AC3E}">
        <p14:creationId xmlns:p14="http://schemas.microsoft.com/office/powerpoint/2010/main" val="287432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8504C0DF-B1C1-4EF5-B245-CE0785649D45}"/>
              </a:ext>
            </a:extLst>
          </p:cNvPr>
          <p:cNvSpPr txBox="1"/>
          <p:nvPr/>
        </p:nvSpPr>
        <p:spPr>
          <a:xfrm>
            <a:off x="0" y="0"/>
            <a:ext cx="6764357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OPERADORES ARGUMENTATIVOS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São importantes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recursos de coesão textual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responsáveis por estabelecer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ligações entre as ideias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texto.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São inseridos ou omitidos propositalmente pelo autor do texto, visando construir as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relações argumentativas entre enunciados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Além disso, o uso correto dos operadores argumentativos contribui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progressão textual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Em geral, são conjunções, preposições ou advérbios.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CA13407-248F-4783-8393-3476A20251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434"/>
          <a:stretch/>
        </p:blipFill>
        <p:spPr>
          <a:xfrm>
            <a:off x="6958989" y="0"/>
            <a:ext cx="52330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37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8504C0DF-B1C1-4EF5-B245-CE0785649D45}"/>
              </a:ext>
            </a:extLst>
          </p:cNvPr>
          <p:cNvSpPr txBox="1"/>
          <p:nvPr/>
        </p:nvSpPr>
        <p:spPr>
          <a:xfrm>
            <a:off x="0" y="0"/>
            <a:ext cx="7866043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OPERADORES ARGUMENTATIVOS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Para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classificar o funcionamento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desses elementos, é preciso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considerar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relações lógico-semânticas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estabelecidas por eles, e não apenas suas classificações morfológicas ou sintáticas tradicionais.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Ex.: A atriz falou aos jornalistas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despediu-se em seguida.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Ex.: A atriz falou aos jornalistas,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não ficou feliz com a pergunta.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 que a conjunção “e” é aditiva no primeiro exemplo e adversativa no segundo, o que influencia no uso da vírgula.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EAFC609-A033-4E35-A70A-FE6F6E080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6213" y="0"/>
            <a:ext cx="42157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76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8504C0DF-B1C1-4EF5-B245-CE0785649D45}"/>
              </a:ext>
            </a:extLst>
          </p:cNvPr>
          <p:cNvSpPr txBox="1"/>
          <p:nvPr/>
        </p:nvSpPr>
        <p:spPr>
          <a:xfrm>
            <a:off x="1" y="0"/>
            <a:ext cx="7138929" cy="6396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OPERADORES ARGUMENTATIVOS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Outros exemplos: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Ex.: Convidei vários amigos,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nenhum veio jantar.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Ex.: O dia está na porta,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menininha não sabe.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ambos os casos, observe que a conjunção “e” é adversativa, o que influencia no uso da vírgula.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499EC0A-A50B-4054-9F18-044D50F71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601639" y="0"/>
            <a:ext cx="45903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36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939ADD3-2B56-4A2A-A7C9-9766B8DAA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16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98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939ADD3-2B56-4A2A-A7C9-9766B8DAA3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325"/>
          <a:stretch/>
        </p:blipFill>
        <p:spPr>
          <a:xfrm>
            <a:off x="0" y="0"/>
            <a:ext cx="12211665" cy="594911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46FC0CA-274D-4E26-91D5-C6C3F5097F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10"/>
            <a:ext cx="12202718" cy="644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5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8504C0DF-B1C1-4EF5-B245-CE0785649D45}"/>
              </a:ext>
            </a:extLst>
          </p:cNvPr>
          <p:cNvSpPr txBox="1"/>
          <p:nvPr/>
        </p:nvSpPr>
        <p:spPr>
          <a:xfrm>
            <a:off x="1" y="0"/>
            <a:ext cx="7469436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OPERADORES ARGUMENTATIVOS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Como diferenciar conclusão e explicação?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Ex.: O relógio é de ouro; não enferruja, pois.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Ex.: Recife está intransitável, pois é repleta de buracos.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Em caso de dúvida, lembre-se: em geral, conjunções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explicativas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indicam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causa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conjunções conclusivas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indicam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efeito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 resultado.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Assim, no primeiro exemplo, temos a conjunção conclusiva; por outro lado, temos, no segundo exemplo, a conjunção explicativa.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8E1C0DB-FEEC-429E-974E-D26FF8E99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6100" y="0"/>
            <a:ext cx="45058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18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416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ARTHUR VINÍCIUS FEITOSA FURTADO</dc:creator>
  <cp:lastModifiedBy>ARTHUR VINÍCIUS FEITOSA FURTADO</cp:lastModifiedBy>
  <cp:revision>10</cp:revision>
  <dcterms:created xsi:type="dcterms:W3CDTF">2025-10-01T18:38:55Z</dcterms:created>
  <dcterms:modified xsi:type="dcterms:W3CDTF">2025-10-01T19:57:57Z</dcterms:modified>
</cp:coreProperties>
</file>