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1" r:id="rId3"/>
    <p:sldId id="282" r:id="rId4"/>
    <p:sldId id="259" r:id="rId5"/>
    <p:sldId id="265" r:id="rId6"/>
    <p:sldId id="258" r:id="rId7"/>
    <p:sldId id="266" r:id="rId8"/>
    <p:sldId id="260" r:id="rId9"/>
    <p:sldId id="264" r:id="rId10"/>
    <p:sldId id="268" r:id="rId11"/>
    <p:sldId id="269" r:id="rId12"/>
    <p:sldId id="263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5C37BC-F7EF-4FCA-95D1-3EAB8FB39F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(final do século XIX e início do XX):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Revolução Industrial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navio de ferro a vapor, avião, refrigeração mecânica, enlatamento de comida e produção de bens de massa.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C:\Users\Usuário\JEC\Pictures\Educandário\Imagens para aulas\aviã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24944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Usuário\JEC\Pictures\Educandário\Imagens para aulas\l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5"/>
            <a:ext cx="33843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2) Desejava resgatar 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subjetividade romântica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buscando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relacionados ao amor, ao sentido da existência, à espiritualidade, à transitoriedade da vida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à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morte.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simbolism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14069"/>
            <a:ext cx="3384376" cy="2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Defendia 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primazia do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mistério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transcendência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sobre o mundo objetivo.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simbolismo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3176"/>
            <a:ext cx="4316010" cy="28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Volta-se para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interior do poeta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para os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níveis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profundos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humana: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sonhos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devaneios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loucura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simbolismo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736303" cy="30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Repudia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excesso de descrição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de detalhamento dos realistas e dos naturalistas.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simbolismo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4" y="2780928"/>
            <a:ext cx="2130589" cy="31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ário\JEC\Pictures\Educandário\Imagens para aulas\simbolismo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66944"/>
            <a:ext cx="4536504" cy="31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Busca 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essência do ser humano, a alma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havendo oposição entre matéria e espírito. A alma só se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liberta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quando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rompe as correntes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aprisionam ao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morte.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simbolismo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68" y="2868377"/>
            <a:ext cx="3024336" cy="32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Retoma 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 religiosa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Usuário\JEC\Pictures\Educandário\Imagens para aulas\simbolismo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Retoma a temática da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mitologia greco-romana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simbolismo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40324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Busca 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essência ao invés da realidade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Concepção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mística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realidade.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simbolismo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58519"/>
            <a:ext cx="3168352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substituída pela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intuição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simbolismo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30" y="2541778"/>
            <a:ext cx="2808312" cy="35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No lugar das preocupações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mais gerais, há maior interesse por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questões individuais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simbolism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19"/>
            <a:ext cx="2831608" cy="33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Descobertas de Sigmund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Freud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(inconsciente).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freu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528392" cy="16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uário\JEC\Pictures\Educandário\Imagens para aulas\freu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12368" cy="16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uário\JEC\Pictures\Educandário\Imagens para aulas\freu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6" y="4293096"/>
            <a:ext cx="349673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uário\JEC\Pictures\Educandário\Imagens para aulas\freu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54996"/>
            <a:ext cx="331236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Semelhanças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Assim como os parnasianos, defendiam a “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 pela arte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tinham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pouco interesse pelo enredo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pela ação na narrativa 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aversão ao sentimentalismo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romântico.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Despreza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futilidade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parnasianos, preferindo o misticismo, a religiosidade, a intuição e a inspiração.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simbolismo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96" y="3892172"/>
            <a:ext cx="24064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</a:t>
            </a: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Romantismo:</a:t>
            </a:r>
            <a:endParaRPr lang="pt-BR" sz="8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Semelhanças</a:t>
            </a: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Religiosidade;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Nacionalismo;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Morte;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Subjetivismo;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Individualismo;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Emoção;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Misticismo;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Mistério;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Saudosismo;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Atmosfera onírica (sonhos);</a:t>
            </a:r>
          </a:p>
          <a:p>
            <a:pPr marL="82296" indent="0" algn="just">
              <a:buNone/>
            </a:pPr>
            <a:r>
              <a:rPr lang="pt-BR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interior do poeta.</a:t>
            </a:r>
          </a:p>
          <a:p>
            <a:pPr marL="82296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simbolismo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086578" cy="46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Romantismo:</a:t>
            </a:r>
            <a:endParaRPr lang="pt-BR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Diferenças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Aversão ao sentimentalismo;</a:t>
            </a:r>
          </a:p>
          <a:p>
            <a:pPr marL="82296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Linguagem rebuscada;</a:t>
            </a:r>
          </a:p>
          <a:p>
            <a:pPr marL="82296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Uso de símbolos para sugerir </a:t>
            </a:r>
          </a:p>
          <a:p>
            <a:pPr marL="82296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sentimentos e estados da alma.</a:t>
            </a:r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simbolismo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720276" cy="4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64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6400" dirty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6400" dirty="0" smtClean="0"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8000" b="1" dirty="0" smtClean="0">
                <a:cs typeface="Times New Roman" panose="02020603050405020304" pitchFamily="18" charset="0"/>
              </a:rPr>
              <a:t>(Linguagem)</a:t>
            </a:r>
            <a:endParaRPr lang="pt-BR" sz="8000" b="1" dirty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64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6400" dirty="0" smtClean="0">
                <a:cs typeface="Times New Roman" panose="02020603050405020304" pitchFamily="18" charset="0"/>
              </a:rPr>
              <a:t>• 1) Linguagem repleta de </a:t>
            </a:r>
            <a:r>
              <a:rPr lang="pt-BR" sz="6400" b="1" dirty="0" smtClean="0">
                <a:cs typeface="Times New Roman" panose="02020603050405020304" pitchFamily="18" charset="0"/>
              </a:rPr>
              <a:t>simbologias </a:t>
            </a:r>
            <a:r>
              <a:rPr lang="pt-BR" sz="6400" dirty="0" smtClean="0">
                <a:cs typeface="Times New Roman" panose="02020603050405020304" pitchFamily="18" charset="0"/>
              </a:rPr>
              <a:t>e</a:t>
            </a:r>
            <a:r>
              <a:rPr lang="pt-BR" sz="6400" b="1" dirty="0" smtClean="0">
                <a:cs typeface="Times New Roman" panose="02020603050405020304" pitchFamily="18" charset="0"/>
              </a:rPr>
              <a:t> imagens visuais</a:t>
            </a:r>
            <a:r>
              <a:rPr lang="pt-BR" sz="6400" dirty="0" smtClean="0">
                <a:cs typeface="Times New Roman" panose="02020603050405020304" pitchFamily="18" charset="0"/>
              </a:rPr>
              <a:t>, para sugerir a realidade misteriosa do universo e do mundo interior do poeta;</a:t>
            </a:r>
          </a:p>
          <a:p>
            <a:pPr marL="0" indent="0">
              <a:buNone/>
            </a:pPr>
            <a:endParaRPr lang="pt-BR" sz="6400" b="1" dirty="0" smtClean="0"/>
          </a:p>
          <a:p>
            <a:pPr marL="0" indent="0">
              <a:buNone/>
            </a:pPr>
            <a:r>
              <a:rPr lang="pt-BR" sz="6400" b="1" dirty="0" err="1" smtClean="0"/>
              <a:t>Ismália</a:t>
            </a:r>
            <a:r>
              <a:rPr lang="pt-BR" sz="6400" b="1" dirty="0"/>
              <a:t> - Alphonsus de Guimaraens</a:t>
            </a:r>
            <a:endParaRPr lang="pt-BR" sz="6400" dirty="0"/>
          </a:p>
          <a:p>
            <a:pPr marL="0" indent="0">
              <a:buNone/>
            </a:pPr>
            <a:r>
              <a:rPr lang="pt-BR" sz="6400" dirty="0"/>
              <a:t>Quando </a:t>
            </a:r>
            <a:r>
              <a:rPr lang="pt-BR" sz="6400" dirty="0" err="1"/>
              <a:t>Ismália</a:t>
            </a:r>
            <a:r>
              <a:rPr lang="pt-BR" sz="6400" dirty="0"/>
              <a:t> enlouqueceu,</a:t>
            </a:r>
            <a:br>
              <a:rPr lang="pt-BR" sz="6400" dirty="0"/>
            </a:br>
            <a:r>
              <a:rPr lang="pt-BR" sz="6400" dirty="0"/>
              <a:t>Pôs-se na torre a sonhar…</a:t>
            </a:r>
            <a:br>
              <a:rPr lang="pt-BR" sz="6400" dirty="0"/>
            </a:br>
            <a:r>
              <a:rPr lang="pt-BR" sz="6400" dirty="0"/>
              <a:t>Viu uma lua no céu,</a:t>
            </a:r>
            <a:br>
              <a:rPr lang="pt-BR" sz="6400" dirty="0"/>
            </a:br>
            <a:r>
              <a:rPr lang="pt-BR" sz="6400" dirty="0"/>
              <a:t>Viu outra lua no mar.</a:t>
            </a:r>
          </a:p>
          <a:p>
            <a:pPr marL="0" indent="0">
              <a:buNone/>
            </a:pPr>
            <a:r>
              <a:rPr lang="pt-BR" sz="6400" dirty="0"/>
              <a:t>No sonho em que se perdeu,</a:t>
            </a:r>
            <a:br>
              <a:rPr lang="pt-BR" sz="6400" dirty="0"/>
            </a:br>
            <a:r>
              <a:rPr lang="pt-BR" sz="6400" dirty="0"/>
              <a:t>Banhou-se toda em luar…</a:t>
            </a:r>
            <a:br>
              <a:rPr lang="pt-BR" sz="6400" dirty="0"/>
            </a:br>
            <a:r>
              <a:rPr lang="pt-BR" sz="6400" dirty="0"/>
              <a:t>Queria subir ao céu,</a:t>
            </a:r>
            <a:br>
              <a:rPr lang="pt-BR" sz="6400" dirty="0"/>
            </a:br>
            <a:r>
              <a:rPr lang="pt-BR" sz="6400" dirty="0"/>
              <a:t>Queria descer ao mar…</a:t>
            </a:r>
          </a:p>
          <a:p>
            <a:pPr marL="0" indent="0">
              <a:buNone/>
            </a:pPr>
            <a:r>
              <a:rPr lang="pt-BR" sz="6400" dirty="0"/>
              <a:t>E, no desvario seu,</a:t>
            </a:r>
            <a:br>
              <a:rPr lang="pt-BR" sz="6400" dirty="0"/>
            </a:br>
            <a:r>
              <a:rPr lang="pt-BR" sz="6400" dirty="0"/>
              <a:t>Na torre pôs-se a cantar…</a:t>
            </a:r>
            <a:br>
              <a:rPr lang="pt-BR" sz="6400" dirty="0"/>
            </a:br>
            <a:r>
              <a:rPr lang="pt-BR" sz="6400" dirty="0"/>
              <a:t>Estava perto do céu,</a:t>
            </a:r>
            <a:br>
              <a:rPr lang="pt-BR" sz="6400" dirty="0"/>
            </a:br>
            <a:r>
              <a:rPr lang="pt-BR" sz="6400" dirty="0"/>
              <a:t>Estava longe do mar…</a:t>
            </a:r>
          </a:p>
          <a:p>
            <a:pPr marL="0" indent="0">
              <a:buNone/>
            </a:pPr>
            <a:r>
              <a:rPr lang="pt-BR" sz="6400" dirty="0"/>
              <a:t>E como um anjo pendeu</a:t>
            </a:r>
            <a:br>
              <a:rPr lang="pt-BR" sz="6400" dirty="0"/>
            </a:br>
            <a:r>
              <a:rPr lang="pt-BR" sz="6400" dirty="0"/>
              <a:t>As asas para voar…</a:t>
            </a:r>
            <a:br>
              <a:rPr lang="pt-BR" sz="6400" dirty="0"/>
            </a:br>
            <a:r>
              <a:rPr lang="pt-BR" sz="6400" dirty="0"/>
              <a:t>Queria a lua do céu,</a:t>
            </a:r>
            <a:br>
              <a:rPr lang="pt-BR" sz="6400" dirty="0"/>
            </a:br>
            <a:r>
              <a:rPr lang="pt-BR" sz="6400" dirty="0"/>
              <a:t>Queria a lua do mar…</a:t>
            </a:r>
          </a:p>
          <a:p>
            <a:pPr marL="0" indent="0">
              <a:buNone/>
            </a:pPr>
            <a:r>
              <a:rPr lang="pt-BR" sz="6400" dirty="0"/>
              <a:t>As asas que Deus lhe deu</a:t>
            </a:r>
            <a:br>
              <a:rPr lang="pt-BR" sz="6400" dirty="0"/>
            </a:br>
            <a:r>
              <a:rPr lang="pt-BR" sz="6400" dirty="0"/>
              <a:t>Ruflaram de par em par…</a:t>
            </a:r>
            <a:br>
              <a:rPr lang="pt-BR" sz="6400" dirty="0"/>
            </a:br>
            <a:r>
              <a:rPr lang="pt-BR" sz="6400" dirty="0"/>
              <a:t>Sua alma subiu ao céu,</a:t>
            </a:r>
            <a:br>
              <a:rPr lang="pt-BR" sz="6400" dirty="0"/>
            </a:br>
            <a:r>
              <a:rPr lang="pt-BR" sz="6400" dirty="0"/>
              <a:t>Seu corpo desceu ao mar…</a:t>
            </a:r>
          </a:p>
          <a:p>
            <a:pPr marL="82296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simbolismo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623542" cy="38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DO 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32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2) 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das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figuras de linguagem 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como: </a:t>
            </a:r>
          </a:p>
          <a:p>
            <a:pPr marL="82296" indent="0" algn="just">
              <a:buNone/>
            </a:pPr>
            <a:endParaRPr lang="pt-BR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sinestesia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(mistura de sentidos): Já sentia o cheiro doce da liberdade.</a:t>
            </a:r>
          </a:p>
          <a:p>
            <a:pPr marL="82296" indent="0" algn="just">
              <a:buNone/>
            </a:pPr>
            <a:endParaRPr lang="pt-BR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aliteração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(repetição de consoantes):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ozes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eladas,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eludosas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ozes</a:t>
            </a:r>
          </a:p>
          <a:p>
            <a:pPr marL="82296" indent="0" algn="just">
              <a:buNone/>
            </a:pPr>
            <a:endParaRPr lang="pt-BR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assonância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(repetição de vogais): 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Form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br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Form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cl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7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pt-BR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just">
              <a:buNone/>
            </a:pPr>
            <a:endParaRPr lang="pt-B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simbolismo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92" y="4941168"/>
            <a:ext cx="817526" cy="11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93618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pt-BR" sz="4400" b="1" dirty="0" smtClean="0"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8000" b="1" dirty="0" smtClean="0">
                <a:cs typeface="Times New Roman" panose="02020603050405020304" pitchFamily="18" charset="0"/>
              </a:rPr>
              <a:t>    (Linguagem)</a:t>
            </a:r>
          </a:p>
          <a:p>
            <a:pPr marL="82296" indent="0" algn="ctr">
              <a:buNone/>
            </a:pPr>
            <a:endParaRPr lang="pt-BR" sz="4400" b="1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000" dirty="0" smtClean="0">
                <a:cs typeface="Times New Roman" panose="02020603050405020304" pitchFamily="18" charset="0"/>
              </a:rPr>
              <a:t>• 3) </a:t>
            </a:r>
            <a:r>
              <a:rPr lang="pt-BR" sz="8000" b="1" dirty="0" smtClean="0">
                <a:cs typeface="Times New Roman" panose="02020603050405020304" pitchFamily="18" charset="0"/>
              </a:rPr>
              <a:t>Linguagem exótica </a:t>
            </a:r>
            <a:r>
              <a:rPr lang="pt-BR" sz="8000" dirty="0" smtClean="0">
                <a:cs typeface="Times New Roman" panose="02020603050405020304" pitchFamily="18" charset="0"/>
              </a:rPr>
              <a:t>e as </a:t>
            </a:r>
            <a:r>
              <a:rPr lang="pt-BR" sz="8000" b="1" dirty="0" smtClean="0">
                <a:cs typeface="Times New Roman" panose="02020603050405020304" pitchFamily="18" charset="0"/>
              </a:rPr>
              <a:t>palavras são escolhidas pela sonoridade </a:t>
            </a:r>
            <a:r>
              <a:rPr lang="pt-BR" sz="8000" dirty="0" smtClean="0">
                <a:cs typeface="Times New Roman" panose="02020603050405020304" pitchFamily="18" charset="0"/>
              </a:rPr>
              <a:t>e o ritmo;</a:t>
            </a:r>
          </a:p>
          <a:p>
            <a:pPr marL="82296" indent="0">
              <a:buNone/>
            </a:pPr>
            <a:endParaRPr lang="pt-BR" sz="80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8000" b="1" dirty="0"/>
              <a:t>Antífona </a:t>
            </a:r>
            <a:r>
              <a:rPr lang="pt-BR" sz="8000" b="1" dirty="0" smtClean="0"/>
              <a:t>– Cruz e Souza</a:t>
            </a:r>
          </a:p>
          <a:p>
            <a:pPr marL="0" indent="0" algn="ctr">
              <a:buNone/>
            </a:pPr>
            <a:r>
              <a:rPr lang="pt-BR" sz="8000" dirty="0" smtClean="0"/>
              <a:t>Ó </a:t>
            </a:r>
            <a:r>
              <a:rPr lang="pt-BR" sz="8000" dirty="0"/>
              <a:t>Formas alvas, brancas, Formas claras</a:t>
            </a:r>
            <a:br>
              <a:rPr lang="pt-BR" sz="8000" dirty="0"/>
            </a:br>
            <a:r>
              <a:rPr lang="pt-BR" sz="8000" dirty="0"/>
              <a:t>De luares, de neves, de neblinas!...</a:t>
            </a:r>
            <a:br>
              <a:rPr lang="pt-BR" sz="8000" dirty="0"/>
            </a:br>
            <a:r>
              <a:rPr lang="pt-BR" sz="8000" dirty="0"/>
              <a:t>Ó Formas vagas, fluidas, cristalinas...</a:t>
            </a:r>
            <a:br>
              <a:rPr lang="pt-BR" sz="8000" dirty="0"/>
            </a:br>
            <a:r>
              <a:rPr lang="pt-BR" sz="8000" dirty="0"/>
              <a:t>Incensos dos turíbulos das aras...</a:t>
            </a:r>
            <a:r>
              <a:rPr lang="pt-BR" sz="8000" dirty="0"/>
              <a:t> </a:t>
            </a:r>
          </a:p>
          <a:p>
            <a:pPr marL="0" indent="0" algn="ctr">
              <a:buNone/>
            </a:pPr>
            <a:r>
              <a:rPr lang="pt-BR" sz="8000" dirty="0"/>
              <a:t>Formas do Amor, </a:t>
            </a:r>
            <a:r>
              <a:rPr lang="pt-BR" sz="8000" dirty="0" err="1"/>
              <a:t>constelarmente</a:t>
            </a:r>
            <a:r>
              <a:rPr lang="pt-BR" sz="8000" dirty="0"/>
              <a:t> puras,</a:t>
            </a:r>
            <a:br>
              <a:rPr lang="pt-BR" sz="8000" dirty="0"/>
            </a:br>
            <a:r>
              <a:rPr lang="pt-BR" sz="8000" dirty="0"/>
              <a:t>De Virgens e de Santas vaporosas...</a:t>
            </a:r>
            <a:br>
              <a:rPr lang="pt-BR" sz="8000" dirty="0"/>
            </a:br>
            <a:r>
              <a:rPr lang="pt-BR" sz="8000" dirty="0"/>
              <a:t>Brilhos errantes, </a:t>
            </a:r>
            <a:r>
              <a:rPr lang="pt-BR" sz="8000" dirty="0" err="1"/>
              <a:t>mádicas</a:t>
            </a:r>
            <a:r>
              <a:rPr lang="pt-BR" sz="8000" dirty="0"/>
              <a:t> frescuras</a:t>
            </a:r>
            <a:br>
              <a:rPr lang="pt-BR" sz="8000" dirty="0"/>
            </a:br>
            <a:r>
              <a:rPr lang="pt-BR" sz="8000" dirty="0"/>
              <a:t>E dolências de lírios e de rosas...</a:t>
            </a:r>
            <a:r>
              <a:rPr lang="pt-BR" sz="8000" dirty="0"/>
              <a:t> </a:t>
            </a:r>
          </a:p>
          <a:p>
            <a:pPr marL="82296" indent="0" algn="just">
              <a:buNone/>
            </a:pPr>
            <a:endParaRPr lang="pt-BR" sz="80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80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000" dirty="0" smtClean="0">
                <a:cs typeface="Times New Roman" panose="02020603050405020304" pitchFamily="18" charset="0"/>
              </a:rPr>
              <a:t>Dolência: aflição, dor, sofrimento.</a:t>
            </a:r>
            <a:endParaRPr lang="pt-BR" sz="8000" dirty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simbolismo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1383" r="2393" b="6435"/>
          <a:stretch/>
        </p:blipFill>
        <p:spPr bwMode="auto">
          <a:xfrm>
            <a:off x="6912000" y="2204864"/>
            <a:ext cx="1512168" cy="36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4) 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</a:t>
            </a:r>
            <a:r>
              <a:rPr lang="pt-B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hermética, obscura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vaga, exprimindo misticismo e saudosismo.</a:t>
            </a:r>
            <a:endParaRPr lang="pt-BR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Castelo de Óbitos </a:t>
            </a:r>
            <a:r>
              <a:rPr lang="pt-BR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Camilo de Almeida </a:t>
            </a:r>
            <a:r>
              <a:rPr lang="pt-BR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Pessanha</a:t>
            </a:r>
            <a:endParaRPr lang="pt-BR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se erguerão as seteiras,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 vez, do castelo em ruína,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haverá gritos e bandeiras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fria aragem matutina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ouvirá tocar a rebate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a planície abandonada?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sairemos ao combate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cota e elmo e a longa espada?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iremos tristes e sérios,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prolixas e vãs contendas.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Soltando juras, impropérios,</a:t>
            </a:r>
          </a:p>
          <a:p>
            <a:pPr marL="82296" indent="0" algn="ctr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Pelas divisas e legendas?</a:t>
            </a:r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40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3100" dirty="0" smtClean="0">
                <a:cs typeface="Times New Roman" panose="02020603050405020304" pitchFamily="18" charset="0"/>
              </a:rPr>
              <a:t>• </a:t>
            </a:r>
            <a:r>
              <a:rPr lang="pt-BR" sz="3100" dirty="0" smtClean="0">
                <a:cs typeface="Times New Roman" panose="02020603050405020304" pitchFamily="18" charset="0"/>
              </a:rPr>
              <a:t>Principais poetas simbolistas franceses:</a:t>
            </a:r>
          </a:p>
          <a:p>
            <a:pPr marL="82296" indent="0" algn="just">
              <a:buNone/>
            </a:pPr>
            <a:endParaRPr lang="pt-BR" sz="31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3100" dirty="0" smtClean="0">
                <a:cs typeface="Times New Roman" panose="02020603050405020304" pitchFamily="18" charset="0"/>
              </a:rPr>
              <a:t>• Charles Baudelaire;</a:t>
            </a:r>
          </a:p>
          <a:p>
            <a:pPr marL="82296" indent="0" algn="just">
              <a:buNone/>
            </a:pPr>
            <a:r>
              <a:rPr lang="pt-BR" sz="3100" dirty="0" smtClean="0">
                <a:cs typeface="Times New Roman" panose="02020603050405020304" pitchFamily="18" charset="0"/>
              </a:rPr>
              <a:t>• Paul </a:t>
            </a:r>
            <a:r>
              <a:rPr lang="pt-BR" sz="3100" dirty="0" err="1" smtClean="0">
                <a:cs typeface="Times New Roman" panose="02020603050405020304" pitchFamily="18" charset="0"/>
              </a:rPr>
              <a:t>Verlaine</a:t>
            </a:r>
            <a:r>
              <a:rPr lang="pt-BR" sz="3100" dirty="0" smtClean="0"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r>
              <a:rPr lang="pt-BR" sz="3100" dirty="0" smtClean="0">
                <a:cs typeface="Times New Roman" panose="02020603050405020304" pitchFamily="18" charset="0"/>
              </a:rPr>
              <a:t>• Arthur Rimbaud;</a:t>
            </a:r>
          </a:p>
          <a:p>
            <a:pPr marL="82296" indent="0" algn="just">
              <a:buNone/>
            </a:pPr>
            <a:r>
              <a:rPr lang="pt-BR" sz="3100" dirty="0" smtClean="0">
                <a:cs typeface="Times New Roman" panose="02020603050405020304" pitchFamily="18" charset="0"/>
              </a:rPr>
              <a:t>• </a:t>
            </a:r>
            <a:r>
              <a:rPr lang="pt-BR" sz="3100" dirty="0" err="1" smtClean="0">
                <a:cs typeface="Times New Roman" panose="02020603050405020304" pitchFamily="18" charset="0"/>
              </a:rPr>
              <a:t>Stéphane</a:t>
            </a:r>
            <a:r>
              <a:rPr lang="pt-BR" sz="3100" dirty="0" smtClean="0">
                <a:cs typeface="Times New Roman" panose="02020603050405020304" pitchFamily="18" charset="0"/>
              </a:rPr>
              <a:t> Mallarmé.</a:t>
            </a:r>
            <a:endParaRPr lang="pt-BR" sz="31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simbolismo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165097" cy="4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pt-BR" sz="2000" dirty="0" smtClean="0"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pt-BR" sz="9000" dirty="0" smtClean="0"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9000" b="1" dirty="0" smtClean="0">
                <a:cs typeface="Times New Roman" panose="02020603050405020304" pitchFamily="18" charset="0"/>
              </a:rPr>
              <a:t>Versos Íntimos </a:t>
            </a:r>
            <a:r>
              <a:rPr lang="pt-BR" sz="9000" dirty="0" smtClean="0">
                <a:cs typeface="Times New Roman" panose="02020603050405020304" pitchFamily="18" charset="0"/>
              </a:rPr>
              <a:t>(Augusto dos Anjos)</a:t>
            </a:r>
          </a:p>
          <a:p>
            <a:pPr marL="82296" indent="0" algn="ctr">
              <a:buNone/>
            </a:pPr>
            <a:endParaRPr lang="pt-BR" sz="9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9000" dirty="0"/>
              <a:t>Vês! Ninguém assistiu ao formidável</a:t>
            </a:r>
            <a:br>
              <a:rPr lang="pt-BR" sz="9000" dirty="0"/>
            </a:br>
            <a:r>
              <a:rPr lang="pt-BR" sz="9000" dirty="0"/>
              <a:t>Enterro de tua última quimera.</a:t>
            </a:r>
            <a:br>
              <a:rPr lang="pt-BR" sz="9000" dirty="0"/>
            </a:br>
            <a:r>
              <a:rPr lang="pt-BR" sz="9000" dirty="0"/>
              <a:t>Somente a Ingratidão – esta pantera –</a:t>
            </a:r>
            <a:br>
              <a:rPr lang="pt-BR" sz="9000" dirty="0"/>
            </a:br>
            <a:r>
              <a:rPr lang="pt-BR" sz="9000" dirty="0"/>
              <a:t>Foi tua companheira inseparável!</a:t>
            </a:r>
          </a:p>
          <a:p>
            <a:pPr marL="0" indent="0" algn="ctr">
              <a:buNone/>
            </a:pPr>
            <a:r>
              <a:rPr lang="pt-BR" sz="9000" dirty="0"/>
              <a:t>Acostuma-te à lama que te espera!</a:t>
            </a:r>
            <a:br>
              <a:rPr lang="pt-BR" sz="9000" dirty="0"/>
            </a:br>
            <a:r>
              <a:rPr lang="pt-BR" sz="9000" dirty="0"/>
              <a:t>O Homem, que, nesta terra miserável,</a:t>
            </a:r>
            <a:br>
              <a:rPr lang="pt-BR" sz="9000" dirty="0"/>
            </a:br>
            <a:r>
              <a:rPr lang="pt-BR" sz="9000" dirty="0"/>
              <a:t>Mora, entre feras, sente inevitável</a:t>
            </a:r>
            <a:br>
              <a:rPr lang="pt-BR" sz="9000" dirty="0"/>
            </a:br>
            <a:r>
              <a:rPr lang="pt-BR" sz="9000" dirty="0"/>
              <a:t>Necessidade de também ser fera.</a:t>
            </a:r>
          </a:p>
          <a:p>
            <a:pPr marL="0" indent="0" algn="ctr">
              <a:buNone/>
            </a:pPr>
            <a:r>
              <a:rPr lang="pt-BR" sz="9000" dirty="0"/>
              <a:t>Toma um fósforo. Acende teu cigarro!</a:t>
            </a:r>
            <a:br>
              <a:rPr lang="pt-BR" sz="9000" dirty="0"/>
            </a:br>
            <a:r>
              <a:rPr lang="pt-BR" sz="9000" dirty="0"/>
              <a:t>O beijo, amigo, é a véspera do escarro,</a:t>
            </a:r>
            <a:br>
              <a:rPr lang="pt-BR" sz="9000" dirty="0"/>
            </a:br>
            <a:r>
              <a:rPr lang="pt-BR" sz="9000" dirty="0"/>
              <a:t>A mão que afaga é a mesma que apedreja.</a:t>
            </a:r>
          </a:p>
          <a:p>
            <a:pPr marL="0" indent="0" algn="ctr">
              <a:buNone/>
            </a:pPr>
            <a:r>
              <a:rPr lang="pt-BR" sz="9000" dirty="0"/>
              <a:t>Se a alguém causa inda pena a tua chaga,</a:t>
            </a:r>
            <a:br>
              <a:rPr lang="pt-BR" sz="9000" dirty="0"/>
            </a:br>
            <a:r>
              <a:rPr lang="pt-BR" sz="9000" dirty="0"/>
              <a:t>Apedreja essa mão vil que te afaga,</a:t>
            </a:r>
            <a:br>
              <a:rPr lang="pt-BR" sz="9000" dirty="0"/>
            </a:br>
            <a:r>
              <a:rPr lang="pt-BR" sz="9000" dirty="0"/>
              <a:t>Escarra nessa boca que te beija!</a:t>
            </a:r>
          </a:p>
          <a:p>
            <a:pPr marL="82296" indent="0" algn="ctr">
              <a:buNone/>
            </a:pPr>
            <a:r>
              <a:rPr lang="pt-BR" sz="2000" dirty="0" smtClean="0">
                <a:cs typeface="Times New Roman" panose="02020603050405020304" pitchFamily="18" charset="0"/>
              </a:rPr>
              <a:t> 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47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496" indent="-457200" algn="just">
              <a:buAutoNum type="arabicParenR"/>
            </a:pPr>
            <a:r>
              <a:rPr lang="pt-BR" sz="4400" dirty="0" smtClean="0">
                <a:cs typeface="Times New Roman" panose="02020603050405020304" pitchFamily="18" charset="0"/>
              </a:rPr>
              <a:t>O poema transmite uma visão de vida pessimista ou otimista? Justifique.</a:t>
            </a:r>
          </a:p>
          <a:p>
            <a:pPr marL="539496" indent="-457200" algn="just">
              <a:buAutoNum type="arabicParenR"/>
            </a:pPr>
            <a:r>
              <a:rPr lang="pt-BR" sz="4400" dirty="0" smtClean="0">
                <a:cs typeface="Times New Roman" panose="02020603050405020304" pitchFamily="18" charset="0"/>
              </a:rPr>
              <a:t>A obra fala sobre a dualidade da vida do ser humano. Justifique essa afirmação com uma passagem do texto.</a:t>
            </a:r>
          </a:p>
          <a:p>
            <a:pPr marL="539496" indent="-457200" algn="just">
              <a:buAutoNum type="arabicParenR"/>
            </a:pPr>
            <a:r>
              <a:rPr lang="pt-BR" sz="4400" dirty="0" smtClean="0">
                <a:cs typeface="Times New Roman" panose="02020603050405020304" pitchFamily="18" charset="0"/>
              </a:rPr>
              <a:t>O poema em análise também é uma crítica ao Romantismo. Por quê?</a:t>
            </a:r>
          </a:p>
          <a:p>
            <a:pPr marL="539496" indent="-457200" algn="just">
              <a:buAutoNum type="arabicParenR"/>
            </a:pPr>
            <a:r>
              <a:rPr lang="pt-BR" sz="4400" dirty="0" smtClean="0">
                <a:cs typeface="Times New Roman" panose="02020603050405020304" pitchFamily="18" charset="0"/>
              </a:rPr>
              <a:t>Qual é a receita do poeta para evitar o sofrimento?</a:t>
            </a:r>
          </a:p>
          <a:p>
            <a:pPr marL="539496" indent="-457200" algn="just">
              <a:buAutoNum type="arabicParenR"/>
            </a:pPr>
            <a:r>
              <a:rPr lang="pt-BR" sz="4400" dirty="0" smtClean="0">
                <a:cs typeface="Times New Roman" panose="02020603050405020304" pitchFamily="18" charset="0"/>
              </a:rPr>
              <a:t>Identifique quatro características do Simbolismo presentes no poema, comprovando-as com trechos da obra.</a:t>
            </a:r>
          </a:p>
          <a:p>
            <a:pPr marL="539496" indent="-457200" algn="just">
              <a:buAutoNum type="arabicParenR"/>
            </a:pPr>
            <a:r>
              <a:rPr lang="pt-BR" sz="4400" dirty="0" smtClean="0">
                <a:cs typeface="Times New Roman" panose="02020603050405020304" pitchFamily="18" charset="0"/>
              </a:rPr>
              <a:t>Encontre no texto duas metáforas.</a:t>
            </a:r>
          </a:p>
          <a:p>
            <a:pPr marL="82296" indent="0" algn="just">
              <a:buNone/>
            </a:pPr>
            <a:r>
              <a:rPr lang="pt-BR" sz="3100" dirty="0" smtClean="0">
                <a:cs typeface="Times New Roman" panose="02020603050405020304" pitchFamily="18" charset="0"/>
              </a:rPr>
              <a:t>  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Surgiu na década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1880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nome tem relação com as aspirações da nova poesia: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sugerir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um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símbolo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abstratas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meio de imagens evocativas de cores, sons, formas, etc.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uário\JEC\Pictures\Educandário\Imagens para aulas\simbolismo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9906"/>
            <a:ext cx="4752528" cy="38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Na imagem, as cores simbolizam: a transitoriedade da vida (branco), a morte (preto) e a vida (verde). A expressão calma dos personagens simboliza a aceitação diante da inevitabilidade da morte.  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uário\JEC\Pictures\Educandário\Imagens para aulas\simbolismo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9906"/>
            <a:ext cx="4752528" cy="38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Nomear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objeto é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destruir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três quartos do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prazer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reside no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adivinhar gradual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sua verdadeira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natureza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símbolo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implica 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evasão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dar um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diretamente,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expressão indireta de um significado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é impossível dar diretamente, que é essencialmente indefinível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inesgotável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(Mallarmé).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simbolismo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02120"/>
            <a:ext cx="4086376" cy="28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  o   quadro  “Orfeu”,  de 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Moreau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que simbolizam:</a:t>
            </a:r>
          </a:p>
          <a:p>
            <a:pPr marL="539496" indent="-457200" algn="just"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lira?</a:t>
            </a:r>
          </a:p>
          <a:p>
            <a:pPr marL="539496" indent="-457200" algn="just"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tartarugas?</a:t>
            </a:r>
          </a:p>
          <a:p>
            <a:pPr marL="539496" indent="-457200" algn="just"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pastores?</a:t>
            </a:r>
          </a:p>
          <a:p>
            <a:pPr marL="539496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cabeça de Orfeu e a expressão</a:t>
            </a: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mulher?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uário\JEC\Pictures\Educandário\Imagens para aulas\simbolismo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84439"/>
            <a:ext cx="4108946" cy="49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32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  o   quadro  “Orfeu”,  de 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Gustave </a:t>
            </a:r>
            <a:r>
              <a:rPr lang="pt-B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Moreau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que simbolizam: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a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lira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instrumento de Orfeu, o amor à música.</a:t>
            </a:r>
          </a:p>
          <a:p>
            <a:pPr marL="82296" indent="0" algn="just">
              <a:buNone/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as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tartarugas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lira foi feita com casco de tartaruga. 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tartarugas, assim, representam a música e a arte.</a:t>
            </a: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os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pastores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 típicos da mitologia greco-romana. Orfeu era </a:t>
            </a:r>
          </a:p>
          <a:p>
            <a:pPr marL="82296" indent="0" algn="just">
              <a:buNone/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uito admirado na Antiguidade. </a:t>
            </a:r>
          </a:p>
          <a:p>
            <a:pPr marL="82296" indent="0" algn="just">
              <a:buNone/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a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cabeça de Orfeu e a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expressão da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mulher?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morte violenta de 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rfeu e o amor que a mulher (</a:t>
            </a:r>
            <a:r>
              <a:rPr lang="pt-B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mênade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2296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lhe devota.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uário\JEC\Pictures\Educandário\Imagens para aulas\simbolismo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4439"/>
            <a:ext cx="3028826" cy="49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um movimento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simbolismo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9800"/>
            <a:ext cx="4004885" cy="38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Realismo:</a:t>
            </a:r>
          </a:p>
          <a:p>
            <a:pPr marL="82296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1) Era contra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Cientificismo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promoviam uma visão mecanicista do homem e do universo.</a:t>
            </a:r>
          </a:p>
          <a:p>
            <a:pPr marL="82296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Os simbolistas sentiam-se profundamente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desencantados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os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ideais baseados no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vigentes.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simbolismo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088232" cy="24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730</TotalTime>
  <Words>1032</Words>
  <Application>Microsoft Office PowerPoint</Application>
  <PresentationFormat>Apresentação na tela (4:3)</PresentationFormat>
  <Paragraphs>934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NewsPrint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SIMBOLISMO</vt:lpstr>
      <vt:lpstr>LINGUAGEM DO SIMBOLISMO</vt:lpstr>
      <vt:lpstr>SIMBOLISMO</vt:lpstr>
      <vt:lpstr>SIMBOLISMO</vt:lpstr>
      <vt:lpstr>SIMBOLISMO</vt:lpstr>
      <vt:lpstr>EXERCÍCIO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 – 2ª gERAÇÃO</dc:title>
  <dc:creator>Usuário</dc:creator>
  <cp:lastModifiedBy>Usuário</cp:lastModifiedBy>
  <cp:revision>87</cp:revision>
  <dcterms:created xsi:type="dcterms:W3CDTF">2018-04-03T17:53:30Z</dcterms:created>
  <dcterms:modified xsi:type="dcterms:W3CDTF">2018-11-07T18:29:09Z</dcterms:modified>
</cp:coreProperties>
</file>