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2" r:id="rId12"/>
    <p:sldId id="273" r:id="rId13"/>
    <p:sldId id="268" r:id="rId14"/>
    <p:sldId id="266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55C37BC-F7EF-4FCA-95D1-3EAB8FB39F09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nsador.com/autor/alvares_de_azeved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“Geração Mal do Século” - era assim chamada em virtude do: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Sentimento de inadequação em relação ao mundo;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Mal-estar existencial;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Pessimismo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profundo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Melancolia;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Tédio;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Sofrimento.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maldosecul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9306"/>
            <a:ext cx="3528392" cy="279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Mulher: é sempre idealizada, como a virgem bela, pálida e inalcançável.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uário\JEC\Pictures\Educandário\Imagens para aulas\maldosecul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51235"/>
            <a:ext cx="4016474" cy="282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901530"/>
          </a:xfrm>
        </p:spPr>
        <p:txBody>
          <a:bodyPr>
            <a:normAutofit fontScale="92500" lnSpcReduction="10000"/>
          </a:bodyPr>
          <a:lstStyle/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SONETO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Pálida à luz da lâmpada sombria, 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 leito de flores reclinada,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 lua por noite embalsamada, 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as nuvens do amor ela dormia! 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a virgem do mar, na escuma fria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maré das águas embalada! 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um anjo entre nuvens d'alvorada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em sonhos se banhava e se esquecia! 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a mais bela! Seio palpitando...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Negros olhos as pálpebras abrindo...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Formas nuas no leito resvalando...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te rias de mim, meu anjo lindo! 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ti - as noites eu velei chorando, 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ti - nos sonhos morrerei sorrindo!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Álvares de Azevedo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901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Amor romântico (seus ideais começaram no século XII e ganharam força no século XIX)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um amor idealizado, no qual a pessoa acredita que vai se completar na relação com outra pessoa.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Ele prega a fusão entre os amantes.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Idealização do parceiro.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Usuário\JEC\Pictures\Educandário\Imagens para aulas\maldoseculo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93842"/>
            <a:ext cx="2232248" cy="23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Frequentemente, esse amor é impossível, traz tristeza, saudade e sofrimento. Só será concretizado no sonho ou na morte.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maldoseculo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3240360" cy="34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 amor é uma construção social, pois cada época ama de um jeito diferente. 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 amor romântico estaria saindo de moda?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Alguns estudiosos dizem que sim, graças ao individualismo.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Usuário\JEC\Pictures\Educandário\Imagens para aulas\maldoseculo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01" y="4139404"/>
            <a:ext cx="1701596" cy="2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Influências: o 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Ultrarromantismo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deu origem à 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gótica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voltada a eliminar as fronteiras entre o real e o imaginário. 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Cria um universo demonizado e misterioso.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Mais tarde, originaria a literatura de terror.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C:\Users\Usuário\JEC\Pictures\Educandário\Imagens para aulas\p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1744370" cy="243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uário\JEC\Pictures\Educandário\Imagens para aulas\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1474093" cy="217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 fontScale="25000" lnSpcReduction="20000"/>
          </a:bodyPr>
          <a:lstStyle/>
          <a:p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taça feita de um crânio humano</a:t>
            </a: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recues! De mim não foi-se o espírito...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mim verás - pobre caveira fria -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Único crânio que, ao invés dos vivos,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 derrama alegria.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Vivi! amei! bebi qual tu: Na morte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Arrancaram da terra os ossos meus.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me insultes! empina-me!... que a larva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beijos mais sombrios do que os teus.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vale guardar o sumo da parreira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que ao verme do chão ser pasto vil;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Taça - levar dos Deuses a bebida,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pasto do réptil. 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uário\JEC\Pictures\Educandário\Imagens para aulas\byr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5"/>
            <a:ext cx="245762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901530"/>
          </a:xfrm>
        </p:spPr>
        <p:txBody>
          <a:bodyPr>
            <a:normAutofit fontScale="25000" lnSpcReduction="20000"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este vaso, onde o espírito brilhava,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 nos outros o espírito acender.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Ai! Quando um crânio já não tem mais cérebro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...Podeis de vinho o encher!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Bebe, enquanto inda é tempo! Uma outra raça,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tu e os teus fordes nos fossos,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do abraço te livrar da terra,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ébria folgando profanar teus ossos.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por que não? Se no correr da vida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Tanto mal, tanta dor ai repousa?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bom fugindo à podridão do lado 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Servir na morte enfim </a:t>
            </a:r>
            <a:r>
              <a:rPr lang="pt-BR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p'ra</a:t>
            </a: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alguma coisa!...</a:t>
            </a:r>
          </a:p>
          <a:p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7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Byron </a:t>
            </a:r>
            <a:r>
              <a:rPr lang="pt-BR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Tradução de Castro Alves)</a:t>
            </a: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36912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Solução desses poetas para tantos problemas: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Fuga da vida cotidiana (realidade);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Desinteresse por questões político-sociais;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Poesia voltada para a imaginação, a fantasia, o devaneio e o sonho.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maldoseculo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7112"/>
            <a:ext cx="2295698" cy="229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Temas principais: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Sonho e imaginação;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Nostalgia da infância;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Mistério;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Noite;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Loucura;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Vício;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Morte.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maldosecul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095148" cy="35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Subjetividade: após o amadurecimento da tradição literária nacionalista ocorrida na Primeira Geração, os ultrarromânticos sentiram-se livres para cultivar a subjetividade.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Atenção: Subjetivo é algo característico de um indivíduo, relativo à consciência humana e à interioridade espiritual.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maldoseculo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3745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Inspiradores: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Byron (Inglaterra) e Alfred de Musset (França).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by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2402772" cy="290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uário\JEC\Pictures\Educandário\Imagens para aulas\mus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1945"/>
            <a:ext cx="3404921" cy="286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Inspiradores: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Byron (Inglaterra) e Alfred de Musset (França).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muss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5482350" cy="31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Inspiradores: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Byron (Inglaterra) e Alfred de Musset (França).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uário\JEC\Pictures\Educandário\Imagens para aulas\byr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3447826" cy="34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Poetas românticos: na maioria, eram adolescentes que morreram jovens e pouco conheceram da vida adulta.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Byron: 36 anos.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Álvares de Azevedo: 20 anos.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Casimiro de Abreu: 21 anos.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Fagundes Varella: 33 anos.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Junqueira Freire: 22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anos.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uário\JEC\Pictures\Educandário\Imagens para aulas\maldosecul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74568"/>
            <a:ext cx="2749757" cy="36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2553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Spleen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estado de tristeza pensativa ou melancolia (Charles Baudelaire). É um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profundo sentimento de desânimo, isolamento, angústia 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tédio existencial.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800" i="1" dirty="0" smtClean="0"/>
              <a:t>O </a:t>
            </a:r>
            <a:r>
              <a:rPr lang="pt-BR" sz="2800" i="1" dirty="0"/>
              <a:t>que eu sinto é um imenso desânimo, </a:t>
            </a:r>
            <a:endParaRPr lang="pt-BR" sz="2800" i="1" dirty="0" smtClean="0"/>
          </a:p>
          <a:p>
            <a:pPr algn="l"/>
            <a:r>
              <a:rPr lang="pt-BR" sz="2800" i="1" dirty="0" smtClean="0"/>
              <a:t>uma </a:t>
            </a:r>
            <a:r>
              <a:rPr lang="pt-BR" sz="2800" i="1" dirty="0"/>
              <a:t>sensação de isolamento insuportável,</a:t>
            </a:r>
            <a:br>
              <a:rPr lang="pt-BR" sz="2800" i="1" dirty="0"/>
            </a:br>
            <a:r>
              <a:rPr lang="pt-BR" sz="2800" i="1" dirty="0"/>
              <a:t>o medo permanente de uma vaga infelicidade, </a:t>
            </a:r>
            <a:endParaRPr lang="pt-BR" sz="2800" i="1" dirty="0" smtClean="0"/>
          </a:p>
          <a:p>
            <a:pPr algn="l"/>
            <a:r>
              <a:rPr lang="pt-BR" sz="2800" i="1" dirty="0" smtClean="0"/>
              <a:t>uma </a:t>
            </a:r>
            <a:r>
              <a:rPr lang="pt-BR" sz="2800" i="1" dirty="0"/>
              <a:t>total falta confiança nas minhas forças, </a:t>
            </a:r>
            <a:endParaRPr lang="pt-BR" sz="2800" i="1" dirty="0" smtClean="0"/>
          </a:p>
          <a:p>
            <a:pPr algn="l"/>
            <a:r>
              <a:rPr lang="pt-BR" sz="2800" i="1" dirty="0" smtClean="0"/>
              <a:t>uma </a:t>
            </a:r>
            <a:r>
              <a:rPr lang="pt-BR" sz="2800" i="1" dirty="0"/>
              <a:t>absoluta ausência de desejo,</a:t>
            </a:r>
            <a:br>
              <a:rPr lang="pt-BR" sz="2800" i="1" dirty="0"/>
            </a:br>
            <a:r>
              <a:rPr lang="pt-BR" sz="2800" i="1" dirty="0"/>
              <a:t>uma incapacidade de encontrar </a:t>
            </a:r>
            <a:endParaRPr lang="pt-BR" sz="2800" i="1" dirty="0" smtClean="0"/>
          </a:p>
          <a:p>
            <a:pPr algn="l"/>
            <a:r>
              <a:rPr lang="pt-BR" sz="2800" i="1" dirty="0" smtClean="0"/>
              <a:t>qualquer </a:t>
            </a:r>
            <a:r>
              <a:rPr lang="pt-BR" sz="2800" i="1" dirty="0"/>
              <a:t>divertimento que </a:t>
            </a:r>
            <a:r>
              <a:rPr lang="pt-BR" sz="2800" i="1" dirty="0" smtClean="0"/>
              <a:t>seja”.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08712" cy="84505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– 2ª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uário\JEC\Pictures\Educandário\Imagens para aulas\baudel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286000" cy="26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103</TotalTime>
  <Words>544</Words>
  <Application>Microsoft Office PowerPoint</Application>
  <PresentationFormat>Apresentação na tela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Tahoma</vt:lpstr>
      <vt:lpstr>Times New Roman</vt:lpstr>
      <vt:lpstr>Tunga</vt:lpstr>
      <vt:lpstr>BlackTie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  <vt:lpstr>ROMANTISMO – 2ª gERAÇÃO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ROMANTISMO – 2ª gERAÇÃO</dc:title>
  <dc:creator>Usuário</dc:creator>
  <cp:lastModifiedBy>Arthur Furtado</cp:lastModifiedBy>
  <cp:revision>12</cp:revision>
  <dcterms:created xsi:type="dcterms:W3CDTF">2018-04-03T17:53:30Z</dcterms:created>
  <dcterms:modified xsi:type="dcterms:W3CDTF">2019-03-27T22:34:36Z</dcterms:modified>
</cp:coreProperties>
</file>