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sldIdLst>
    <p:sldId id="456" r:id="rId2"/>
    <p:sldId id="457" r:id="rId3"/>
    <p:sldId id="458" r:id="rId4"/>
    <p:sldId id="459" r:id="rId5"/>
    <p:sldId id="339" r:id="rId6"/>
    <p:sldId id="460" r:id="rId7"/>
    <p:sldId id="340" r:id="rId8"/>
    <p:sldId id="342" r:id="rId9"/>
    <p:sldId id="345" r:id="rId10"/>
    <p:sldId id="346" r:id="rId11"/>
    <p:sldId id="347" r:id="rId12"/>
    <p:sldId id="349" r:id="rId13"/>
    <p:sldId id="350" r:id="rId14"/>
    <p:sldId id="355" r:id="rId15"/>
    <p:sldId id="353" r:id="rId16"/>
    <p:sldId id="461" r:id="rId17"/>
    <p:sldId id="462" r:id="rId18"/>
    <p:sldId id="463" r:id="rId19"/>
    <p:sldId id="464" r:id="rId20"/>
    <p:sldId id="465" r:id="rId21"/>
    <p:sldId id="466" r:id="rId22"/>
    <p:sldId id="467" r:id="rId23"/>
    <p:sldId id="351" r:id="rId24"/>
    <p:sldId id="354" r:id="rId25"/>
    <p:sldId id="412" r:id="rId26"/>
    <p:sldId id="356" r:id="rId27"/>
    <p:sldId id="359" r:id="rId28"/>
    <p:sldId id="360" r:id="rId29"/>
    <p:sldId id="373" r:id="rId30"/>
    <p:sldId id="375" r:id="rId31"/>
    <p:sldId id="374" r:id="rId32"/>
    <p:sldId id="468" r:id="rId33"/>
    <p:sldId id="469" r:id="rId34"/>
    <p:sldId id="470" r:id="rId35"/>
    <p:sldId id="471" r:id="rId36"/>
    <p:sldId id="472" r:id="rId37"/>
    <p:sldId id="473" r:id="rId38"/>
    <p:sldId id="474" r:id="rId39"/>
    <p:sldId id="503" r:id="rId40"/>
    <p:sldId id="475" r:id="rId41"/>
    <p:sldId id="476" r:id="rId42"/>
    <p:sldId id="477" r:id="rId43"/>
    <p:sldId id="478" r:id="rId44"/>
    <p:sldId id="479" r:id="rId45"/>
    <p:sldId id="480" r:id="rId46"/>
    <p:sldId id="481" r:id="rId47"/>
    <p:sldId id="482" r:id="rId48"/>
    <p:sldId id="483" r:id="rId49"/>
    <p:sldId id="484" r:id="rId50"/>
    <p:sldId id="485" r:id="rId51"/>
    <p:sldId id="486" r:id="rId52"/>
    <p:sldId id="487" r:id="rId53"/>
    <p:sldId id="488" r:id="rId54"/>
    <p:sldId id="489" r:id="rId55"/>
    <p:sldId id="490" r:id="rId56"/>
    <p:sldId id="491" r:id="rId57"/>
    <p:sldId id="492" r:id="rId58"/>
    <p:sldId id="493" r:id="rId59"/>
    <p:sldId id="494" r:id="rId60"/>
    <p:sldId id="497" r:id="rId61"/>
    <p:sldId id="498" r:id="rId62"/>
    <p:sldId id="495" r:id="rId63"/>
    <p:sldId id="496" r:id="rId64"/>
    <p:sldId id="499" r:id="rId65"/>
    <p:sldId id="500" r:id="rId66"/>
    <p:sldId id="501" r:id="rId67"/>
    <p:sldId id="502" r:id="rId68"/>
    <p:sldId id="504" r:id="rId69"/>
    <p:sldId id="505" r:id="rId70"/>
    <p:sldId id="506" r:id="rId71"/>
    <p:sldId id="507" r:id="rId72"/>
    <p:sldId id="508" r:id="rId73"/>
    <p:sldId id="509" r:id="rId74"/>
    <p:sldId id="510" r:id="rId75"/>
    <p:sldId id="511" r:id="rId76"/>
    <p:sldId id="512" r:id="rId7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27/07/2019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27/07/2019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27/07/2019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27/07/2019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27/07/2019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27/07/2019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27/07/2019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27/07/2019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27/07/2019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27/07/2019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27/07/2019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27/07/2019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27/07/2019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jp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jp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jp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 as tirinhas: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Palavras usadas para exaltar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qualidades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gordo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lindo e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modesto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Usuário\JEC\Pictures\Educandário\Imagens para aulas\adjetivos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01647"/>
            <a:ext cx="3987316" cy="358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277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Primitivo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nenhuma outra palavra 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apresenta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afixos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amarelo, feliz, leal, verde, doente.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partir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outra palavra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apresenta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afixos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amarelado, infeliz, desleal, esverdeado, adoentado.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C:\Users\Usuário\JEC\Pictures\Educandário\Imagens para aulas\adjetivo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335" y="4655047"/>
            <a:ext cx="1835793" cy="144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83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Pátrio ou gentílico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refere-se a raças, povos, continentes, países, lugares, etc.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polaco, americano, afegão, brasileiro, santista, espanhol.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C:\Users\Usuário\JEC\Pictures\Educandário\Imagens para aulas\adjetivo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341" y="3615107"/>
            <a:ext cx="2963907" cy="222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28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Locução adjetiva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expressão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 adjetivo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formada por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duas palavras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podendo ser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substituída por um adjetivo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correspondente.</a:t>
            </a:r>
          </a:p>
          <a:p>
            <a:pPr marL="0" indent="0" algn="just">
              <a:buNone/>
            </a:pPr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alma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anímico.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abelha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apícola.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águia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aquilino.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prata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argênteo.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ouvido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auditivo.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ouro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áureo.</a:t>
            </a:r>
          </a:p>
          <a:p>
            <a:pPr marL="0" indent="0" algn="just">
              <a:buNone/>
            </a:pPr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orelha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auricular.</a:t>
            </a:r>
          </a:p>
          <a:p>
            <a:pPr marL="0" indent="0" algn="just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gato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felino.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C:\Users\Usuário\JEC\Pictures\Educandário\Imagens para aulas\adjetivo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375" y="2132856"/>
            <a:ext cx="2162919" cy="3291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82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Leia o texto abaixo:</a:t>
            </a:r>
          </a:p>
          <a:p>
            <a:pPr marL="0" indent="0">
              <a:buNone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Retrato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(Cecília Meireles)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não tinha este rosto de hoje,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Assim calmo, assim triste, assim magro,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estes olhos tão vazios,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 o lábio amargo.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não tinha estas mãos sem força,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Tão paradas e frias e mortas;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não tinha este coração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nem se mostra.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não dei por esta mudança,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Tão simples, tão certa, tão fácil: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Em que espelho ficou perdida</a:t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minha face?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29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Agora responda às questão:</a:t>
            </a:r>
          </a:p>
          <a:p>
            <a:pPr marL="0" indent="0" algn="just">
              <a:buNone/>
            </a:pP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lphaLcParenR"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 é o tema central do poema lido?</a:t>
            </a:r>
          </a:p>
          <a:p>
            <a:pPr marL="514350" indent="-514350" algn="just">
              <a:buAutoNum type="alphaLcParenR"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 o eu lírico parece tão surpreso?</a:t>
            </a:r>
          </a:p>
          <a:p>
            <a:pPr marL="514350" indent="-514350" algn="just">
              <a:buAutoNum type="alphaLcParenR"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mudanças sentidas pelo eu lírico são apenas físicas? Justifique.</a:t>
            </a:r>
          </a:p>
          <a:p>
            <a:pPr marL="514350" indent="-514350" algn="just">
              <a:buAutoNum type="alphaLcParenR"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Grife os adjetivos do texto.</a:t>
            </a:r>
          </a:p>
          <a:p>
            <a:pPr marL="514350" indent="-514350" algn="just">
              <a:buAutoNum type="alphaLcParenR"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Aponte uma locução adjetiva no texto e indique um adjetivo correspondente.</a:t>
            </a:r>
          </a:p>
          <a:p>
            <a:pPr marL="514350" indent="-514350" algn="just">
              <a:buAutoNum type="alphaLcParenR"/>
            </a:pP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15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Aponte o </a:t>
            </a:r>
            <a:r>
              <a:rPr lang="pt-BR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pátrio 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correspondente aos lugares abaixo relacionados.</a:t>
            </a:r>
          </a:p>
          <a:p>
            <a:pPr marL="0" indent="0" algn="just">
              <a:buNone/>
            </a:pPr>
            <a:endParaRPr lang="pt-BR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Acre: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Amapá: 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Amazonas: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Aracaju: 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Belém: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Belo-Horizonte: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Brasília: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Curitiba: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Espírito Santo: 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Florianópolis: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Fortaleza: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Goiás: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m) Goiânia: 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n) Manaus: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22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Aponte o </a:t>
            </a:r>
            <a:r>
              <a:rPr lang="pt-BR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pátrio 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correspondente aos lugares abaixo relacionados.</a:t>
            </a:r>
          </a:p>
          <a:p>
            <a:pPr marL="0" indent="0" algn="just">
              <a:buNone/>
            </a:pPr>
            <a:endParaRPr lang="pt-BR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Paraíba: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Paraná: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Piauí: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Porto Alegre: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Rio de Janeiro (estado):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Rio de Janeiro (cidade):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São Paulo (estado):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São Paulo (cidade):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Bebedouro: 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x) Pitangueiras: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Viradouro: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Monte Azul: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87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Aponte o </a:t>
            </a:r>
            <a:r>
              <a:rPr lang="pt-BR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pátrio 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correspondente aos lugares abaixo relacionados.</a:t>
            </a:r>
          </a:p>
          <a:p>
            <a:pPr marL="0" indent="0" algn="just">
              <a:buNone/>
            </a:pPr>
            <a:endParaRPr lang="pt-BR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Acre: acreano.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Amapá: amapaense.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Amazonas: amazonense.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Aracaju: aracajuano ou aracajuense.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Belém: belenense.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Belo-Horizonte: belo-horizontino.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Brasília: brasiliense.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Curitiba: curitibano.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Espírito Santo: espírito-santense ou capixaba. 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Florianópolis: florianopolitano.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Fortaleza: fortalezense.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Goiás: goiano.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m) Goiânia: </a:t>
            </a:r>
            <a:r>
              <a:rPr lang="pt-BR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goianense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goianiense</a:t>
            </a: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n) Manaus: manauense.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8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Aponte o </a:t>
            </a:r>
            <a:r>
              <a:rPr lang="pt-BR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pátrio 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correspondente aos lugares abaixo relacionados.</a:t>
            </a:r>
          </a:p>
          <a:p>
            <a:pPr marL="0" indent="0" algn="just">
              <a:buNone/>
            </a:pPr>
            <a:endParaRPr lang="pt-BR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Paraíba: paraibano.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Paraná: paranaense.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Piauí: piauiense.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Porto Alegre: porto-alegrense.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Rio de Janeiro (estado): fluminense.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Rio de Janeiro (cidade): carioca.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São Paulo (estado): paulista.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São Paulo (cidade): paulistano.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Bebedouro: bebedourense. 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Pitangueiras: </a:t>
            </a:r>
            <a:r>
              <a:rPr lang="pt-BR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pitangueirense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Viradouro: </a:t>
            </a:r>
            <a:r>
              <a:rPr lang="pt-BR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viradourense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Monte Azul: monte-</a:t>
            </a:r>
            <a:r>
              <a:rPr lang="pt-BR" sz="4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azulense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5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Aponte o </a:t>
            </a:r>
            <a:r>
              <a:rPr lang="pt-BR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correspondente às locuções adjetivas abaixo relacionados.</a:t>
            </a:r>
          </a:p>
          <a:p>
            <a:pPr marL="0" indent="0" algn="just">
              <a:buNone/>
            </a:pPr>
            <a:endParaRPr lang="pt-BR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De guerra: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Dos cabelos: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Da cabeça: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Do pescoço: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Da pele: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De aluno: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De professor: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De cavalo: 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De rio: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De lago: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Da chuva: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De ilha: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m) De mestre: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n) Do paraíso: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17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 as tirinhas: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Palavra usada para apontar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defeito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uário\JEC\Pictures\Educandário\Imagens para aulas\adjetivos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55" y="2088768"/>
            <a:ext cx="7493997" cy="2184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78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Aponte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correspondente às locuções adjetivas abaixo relacionados.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De dinheiro: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Do campo: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De açúcar: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De velho: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s) Da cidade: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t) De homem (macho):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772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Aponte o </a:t>
            </a:r>
            <a:r>
              <a:rPr lang="pt-BR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correspondente às locuções adjetivas abaixo relacionados.</a:t>
            </a:r>
          </a:p>
          <a:p>
            <a:pPr marL="0" indent="0" algn="just">
              <a:buNone/>
            </a:pPr>
            <a:endParaRPr lang="pt-BR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De guerra: bélico.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Dos cabelos: capilar.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Da cabeça: cefálico.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Do pescoço: cervical. 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Da pele: cutâneo.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De aluno: discente.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De professor: docente.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De cavalo: equídeo ou equino.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De rio: fluvial.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De lago: lacustre.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Da chuva: pluvial.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De ilha: insular.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m) De mestre: magistral. </a:t>
            </a:r>
          </a:p>
          <a:p>
            <a:pPr marL="0" indent="0" algn="just">
              <a:buNone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n) Do paraíso: paradisíaco.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81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Aponte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correspondente às locuções adjetivas abaixo relacionados.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De dinheiro: pecuniário.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Do campo: rural.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De açúcar: sacarino.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De velho: senil.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Da cidade: urbano ou citadino.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De homem (macho): viril.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0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(MP/RJ – Técnico Administrativo) Para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fazer as pesquisas com o registro das aves, serpentes, répteis e batráquios, as equipes teriam o "curto prazo de dois dias" (l. 36). A locução adjetiva usada aqui em "o registro das aves" tem como sinônimo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erudito: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Ornitológico.</a:t>
            </a:r>
          </a:p>
          <a:p>
            <a:pPr marL="514350" indent="-514350">
              <a:buAutoNum type="alphaLcParenR"/>
            </a:pP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Ofiológico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Entomológico.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Ictiológico.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Saurológico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16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(FAB) Leia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“Direitos humanos para os humanos direitos.”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Em “direitos humanos”, “direitos” é adjetivo; “humanos” é substantivo.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“Direitos humanos” e “humanos direitos” são substantivos compostos. III – Em “humanos direitos”, “humanos” é substantivo; “direitos” é adjetivo.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Em “direitos humanos”, “humanos” é adjetivo; “direitos” é substantivo.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corretas 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afirmações: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II.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III.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IV.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III e IV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92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(FAB)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Leia as afirmações: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nasce em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Belém (Pará) é belenense.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São Luís é são-luisense.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Manaus é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manauano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Está(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correta(s) a(s) afirmação(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ões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apenas.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apenas.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III. 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I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II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66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GÊNERO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dois g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êneros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masculino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feminino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Nesse sentido, os adjetivos podem ser: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Uniformes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(não muda de forma para indicar gêneros diferentes): inteligente, feliz, triste.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Biformes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(muda de forma para indicar gêneros diferentes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belo, bela, feio, feia, magro, magra.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C:\Users\Usuário\JEC\Pictures\Educandário\Imagens para aulas\adjetivos1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437112"/>
            <a:ext cx="29622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139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GÊNERO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Biformes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990016"/>
              </p:ext>
            </p:extLst>
          </p:nvPr>
        </p:nvGraphicFramePr>
        <p:xfrm>
          <a:off x="179512" y="1700808"/>
          <a:ext cx="8784975" cy="290628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283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928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283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23047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Masculino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Troca de Terminação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Feminino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3057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Lind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saboros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maci</a:t>
                      </a:r>
                      <a:r>
                        <a:rPr lang="pt-BR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Trocar 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por </a:t>
                      </a:r>
                      <a:r>
                        <a:rPr lang="pt-BR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2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Linda,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saborosa, macia.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3057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franc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ês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espanh</a:t>
                      </a:r>
                      <a:r>
                        <a:rPr lang="pt-BR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trabalhad</a:t>
                      </a:r>
                      <a:r>
                        <a:rPr lang="pt-BR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or.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Trocar</a:t>
                      </a:r>
                      <a:r>
                        <a:rPr lang="pt-BR" sz="2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pt-BR" sz="2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pt-BR" sz="20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ês</a:t>
                      </a:r>
                      <a:r>
                        <a:rPr lang="pt-BR" sz="2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pt-BR" sz="20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</a:t>
                      </a:r>
                      <a:r>
                        <a:rPr lang="pt-BR" sz="2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pt-BR" sz="20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pt-BR" sz="20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por </a:t>
                      </a:r>
                      <a:r>
                        <a:rPr lang="pt-BR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Má, francesa, espanhola, trabalhadora.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Chor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ão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ladr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ão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valent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ão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Trocar </a:t>
                      </a:r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ão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por 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ã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ona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Chorona, ladra, valentona.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pleb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europ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Trocar 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eu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por 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eia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Ateia, plebeia, europeia.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23047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Ilhéu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Trocar </a:t>
                      </a:r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éu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por </a:t>
                      </a:r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oa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Ilhoa.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4338" name="Picture 2" descr="C:\Users\Usuário\JEC\Pictures\Educandário\Imagens para aulas\adjetivo1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3763" y="4797152"/>
            <a:ext cx="2304256" cy="121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00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GÊNERO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Adjetivos compostos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só varia o último elemento.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Projeto lúdico-instrutiv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Atividade lúdico-instrutiv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Brasão verde-amarelo &gt; Bandeira verde-amarel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Filme anglo-americano &gt; Película anglo-american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Exceções: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Surdo-mudo &gt; Surd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-mud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C:\Users\Usuário\JEC\Pictures\Educandário\Imagens para aulas\adjetivo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870" y="4625542"/>
            <a:ext cx="2818259" cy="146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17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NÚMERO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varia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acordo com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que se refere: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nervos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Professores nervos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Aluno distraíd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Alunos distraíd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C:\Users\Usuário\JEC\Pictures\Educandário\Imagens para aulas\adjetivo1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087" y="4437112"/>
            <a:ext cx="31718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58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 as tirinhas: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Palavras usadas para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descrever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pessoas, objetos e lugares: </a:t>
            </a:r>
            <a:r>
              <a:rPr lang="pt-B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fofo e desagradável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 descr="C:\Users\Usuário\JEC\Pictures\Educandário\Imagens para aulas\adjetivo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23" y="2060848"/>
            <a:ext cx="8400353" cy="2532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NÚMERO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substantivo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usado como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fica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Veja: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Reuniões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relâmpago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Homens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monstro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Vestidos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laranja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Ternos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cinza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Blusas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creme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Calças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Tintas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salmão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C:\Users\Usuário\JEC\Pictures\Educandário\Imagens para aulas\adjetivo2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484" y="2636912"/>
            <a:ext cx="3805014" cy="213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04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NÚMERO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Adjetivos simples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seguem 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mesmas regras dos substantivos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Regra geral: acrescentar “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 feio – feio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Adjetivo terminado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 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trocar “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por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“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 jovem – jove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 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 e 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acrescentar 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 trabalhador – trabalhador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capaz – capaz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terminado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 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 “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 “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 “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trocar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 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 por “</a:t>
            </a:r>
            <a:r>
              <a:rPr lang="pt-B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 agradável – agradáveis.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4" name="Picture 2" descr="C:\Users\Usuário\JEC\Pictures\Educandário\Imagens para aulas\so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868863"/>
            <a:ext cx="1770881" cy="1264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93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NÚMERO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Adjetivos simples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seguem 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mesmas regras dos substantivos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Adjetivo terminado em “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oxítono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trocar 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por “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 gentil – genti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terminado em “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paroxítono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trocar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por 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“ei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fútil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fút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terminado “s” quando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monossilábicos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ou 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oxítonos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acrescentar “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cortês – corteses.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Adjetivo terminado “s” quando 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paroxítono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oxítono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permanece invariável:  homem simples -  homens simples.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 descr="C:\Users\Usuário\JEC\Pictures\Educandário\Imagens para aulas\sombra do gat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677" y="5152783"/>
            <a:ext cx="1340371" cy="9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8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NÚMERO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Adjetivos compostos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Regra geral: varia-se apenas o último elemento, concordando com o substantivo.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intervenções médico-cirúrgic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canecas vermelho-clar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Acordos afro-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brasilo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-lusitan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 descr="C:\Users\Usuário\JEC\Pictures\Educandário\Imagens para aulas\substantivo2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101" y="4652308"/>
            <a:ext cx="2212097" cy="147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26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NÚMERO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Adjetivos compostos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Se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algum elemento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adjetivo composto for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todo o adjetivo composto ficará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Eram blusas verde-garraf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Estes cordões amarelo-our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Prefiro ternos cinza-escur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C:\Users\Usuário\JEC\Pictures\Educandário\Imagens para aulas\substantivo2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085925"/>
            <a:ext cx="1963291" cy="2713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7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NÚMERO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Adjetivos compostos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São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sempre invariáveis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azul-marinho, azul-celeste, furta-cor, ultravioleta, sem-sal, sem-terra, cor-de-rosa, zero-quilômetro.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Ganhei dois carros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zero-quilômetro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 trabalhadores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sem-terra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invadiram a fazenda.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0" name="Picture 2" descr="C:\Users\Usuário\JEC\Pictures\Educandário\Imagens para aulas\substantivo2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213" y="4313045"/>
            <a:ext cx="269557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26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NÚMERO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Adjetivos compostos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Exceções: variam os dois elementos.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Surdo-mudo: surdos-mudos, surdas-mudas;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Puro-sangue: puros-sangues.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4" name="Picture 2" descr="C:\Users\Usuário\JEC\Pictures\Educandário\Imagens para aulas\substantivo2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114" y="3962458"/>
            <a:ext cx="2867772" cy="2148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211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Passe para o plural os seguintes adjetivos simples: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Agudo: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Antigo: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Amargo: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Ágil: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Agradável: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Amável: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Cruel: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Fiel: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Pessoal: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Frágil: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Viril: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l) Audaz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m) Feroz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95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Passe para o plural os seguintes adjetivos simples: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Agudo: agudos.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Antigo: antigos.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Amargo: amargos.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Ágil: ágeis.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Agradável: agradáveis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Amável: amáveis.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Cruel: cruéis.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Fiel: fiéis.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Pessoal: pessoais.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Frágil: frágeis.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Viril: viris.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l) Audaz: audazes.</a:t>
            </a: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m) Feroz: ferozes.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07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(VUNESP)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alternativa em que a palavra destacada está corretamente escrita no plural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Subiram os </a:t>
            </a:r>
            <a:r>
              <a:rPr lang="pt-B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muita pressa. 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Passaram muitos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verãos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 litoral. 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As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tradições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são importantes para todos. 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Algumas peças de carro são </a:t>
            </a:r>
            <a:r>
              <a:rPr lang="pt-B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difícils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encontrar. </a:t>
            </a: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Nas grandes cidades há muitos </a:t>
            </a:r>
            <a:r>
              <a:rPr lang="pt-BR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farols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01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35353" y="325326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a palavra que exprime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qualidade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propriedade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substantivo, pronome ou numeral.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pt-BR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Qualidade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bonito, inteligente, feio, chato, legal, esperto, lento.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Estado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triste, feliz, deprimido, animado, contente, ansioso.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Propriedade</a:t>
            </a:r>
            <a:r>
              <a:rPr lang="pt-BR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quente, frio, sólido, gelado, gasoso.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Usuário\JEC\Pictures\Educandário\Imagens para aulas\adjetivos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335" y="4149080"/>
            <a:ext cx="3679330" cy="183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84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Passe para o plural os seguintes compostos: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Atleta franco-argentino: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Política econômico-social: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Medida político-social: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Impacto socioambiental: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Equipamento médico-hospitalar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Criança mal-educada: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Objeto verde-claro: 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Gravata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verde-oliva: 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Sapato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marrom-café: 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Chapéu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amarelo-abóbora: 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Calça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verde-abacate: </a:t>
            </a: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Saia cor-de-rosa: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15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Passe para o plural os seguintes compostos: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Atleta franco-argentino: atletas franco-argentinos.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Política econômico-social: políticas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econômico-sociais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Medida político-social: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medidas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político-sociais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Impacto socioambiental: impactos socioambientais.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Equipamento médico-hospitalar: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equipamentos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médico-hospitalares.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Criança mal-educada: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crianças mal-educadas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Objeto verde-claro: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objetos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verde-claros.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Gravata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verde-oliva: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gravatas verde-oliva.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Sapato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marrom-café: sapatos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marrom-café.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Chapéu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amarelo-abóbora: chapéus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amarelo-abóbora.</a:t>
            </a: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k) Calça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verde-abacate: calças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verde-abacate.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l) Saia cor-de-rosa: saias cor-de-rosa.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39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única alternativa em que os adjetivos compostos estão flexionados adequadamente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calças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azuis-marinhos.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atividades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médicos-dentárias.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blusas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verde-claras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meninos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surdo-mudos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lutas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grecos-romanas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95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flexão do adjetivo composto que melhor completa a oração é:</a:t>
            </a:r>
          </a:p>
          <a:p>
            <a:pPr marL="0" indent="0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Todos as pessoas imigrantes eram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 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afras-descendentes.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afrodescendentes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afrosdescendentes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afra-descendentes.</a:t>
            </a: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48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alternativa que melhor completa a oração é: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coligações _________________ reuniram-se com uniformes ________________ para definirem novas estratégias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políticas-partidárias /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verdes-olivas.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políticas-partidárias/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verde-olivas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político-partidárias /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verdes-olivas.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político-partidários/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verde-olivas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político-partidárias /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verde-oliva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61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Faurgs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Na pluralização do adjetivo composto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físico-químico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ambos os elementos da composição recebem a marca de plural.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apenas o primeiro elemento da composição recebe a marca de plural.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apenas o primeiro elemento da composição recebe a marca de plural, e o acento é deslocado.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apenas o último elemento da composição recebe a marca de plural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nenhum dos elementos da composição recebe a marca de plural, e o acento é deslocado.</a:t>
            </a:r>
          </a:p>
          <a:p>
            <a:pPr marL="0" indent="0">
              <a:buNone/>
            </a:pP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4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(FGV) “É preciso levar em conta questões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econômicas e sociais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”; se juntássemos os adjetivos sublinhados em forma de adjetivo composto, a forma correta, no contexto, seria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econômicas-sociais.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econômico-social.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econômica-social.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econômico-sociais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econômicas-social.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95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“[…] dando um lindo tom </a:t>
            </a:r>
            <a:r>
              <a:rPr lang="pt-B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azul-turquesa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.”. Assinale o plural correto do adjetivo composto em destaque: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tons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azul-turquesa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tons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azul-turquesas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tons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azuis-turquesa.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tons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azuis-turquesas.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010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o adjetivo composto cujo plural segue a regra de “azul-turquesa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verde-claro.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castanho-escuro.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azul-celeste.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amarelo-ouro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03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adjetivo composto foi incorretamente flexionado no plural 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Os padrinhos vestiam ternos azul-escuros.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Que meninos mal-educados!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Comprei belas xícaras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verde-abacates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O jornal debateu os conflitos russo-americanos.</a:t>
            </a:r>
          </a:p>
          <a:p>
            <a:pPr marL="0" indent="0">
              <a:buNone/>
            </a:pP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27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uma palavra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gênero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bonito, bonita; esperto, esperta; tolo, tola.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número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bonito,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bonitos; esperta, espertas;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tolo,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tolos.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gordo, muito gordo, gordinho, gordíssimo.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C:\Users\Usuário\JEC\Pictures\Educandário\Imagens para aulas\adjetivo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37" y="4276497"/>
            <a:ext cx="28289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71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(ITA-SP) – O plural de terno azul-claro e terno verde-mar é:</a:t>
            </a: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ternos azuis-claros; ternos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verdes-mares.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ternos azuis-claros; ternos </a:t>
            </a:r>
            <a:r>
              <a:rPr lang="pt-B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verde-mares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ternos azul-claro; ternos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verde-mar.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ternos azul-claros; ternos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verde-mar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ternos azuis-claros; ternos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verde-mar.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>
              <a:buNone/>
            </a:pP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72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EFOA-MG – “...onde predomina o corte de cabelo 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afro-oxigenado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concordância do adjetivo destacado acima com o substantivo a que se refere manteve-se correta em: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cabelos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afros-oxigenados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cabeleiras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afras-oxigenadas.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cabelos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afros-oxigenados.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cabeleiras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afra-oxigenadas.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cabelos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afro-oxigenados.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>
              <a:buNone/>
            </a:pP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0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14) 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plural dos adjetivos compostos está correto nas seguintes alternativas: 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Olhos castanho-claros 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Vestidos azuis-celestes 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Meninos surdos-mudos 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– Ternos azul-marinho 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Camisas verde-musgo 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1,2,4,5. 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2,3,4,5. 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1,3,4,5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apenas 3 e 4. 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Todas estão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corretas.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/>
              <a:t> </a:t>
            </a:r>
          </a:p>
          <a:p>
            <a:pPr marL="0" indent="0">
              <a:buNone/>
            </a:pPr>
            <a:endParaRPr lang="pt-BR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23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80728"/>
            <a:ext cx="8579296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Podem variar no grau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no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comparativo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qualidade ou qualificação entre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dois seres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ou duas qualidades de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mesmo ser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é mais magro do que Pedro.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é mais engraçado do que esperto.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429309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34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comparativo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há três tipos de comparativo: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igualdade: Português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divertido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quanto/como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Matemática.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superioridade: Português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divertido (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do) 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Matemática.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inferioridade: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Português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divertido (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do) que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Matemática.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005064"/>
            <a:ext cx="2952328" cy="204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68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comparativo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atenção: no grau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superioridade,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adjetivos abaixo só têm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formas sintéticas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Português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bom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que Matemática.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Certo: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Português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melhor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que Matemática.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67577"/>
              </p:ext>
            </p:extLst>
          </p:nvPr>
        </p:nvGraphicFramePr>
        <p:xfrm>
          <a:off x="2627784" y="3356992"/>
          <a:ext cx="4104456" cy="2524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="" xmlns:a16="http://schemas.microsoft.com/office/drawing/2014/main" val="1826425597"/>
                    </a:ext>
                  </a:extLst>
                </a:gridCol>
                <a:gridCol w="2052228">
                  <a:extLst>
                    <a:ext uri="{9D8B030D-6E8A-4147-A177-3AD203B41FA5}">
                      <a16:colId xmlns="" xmlns:a16="http://schemas.microsoft.com/office/drawing/2014/main" val="2414837635"/>
                    </a:ext>
                  </a:extLst>
                </a:gridCol>
              </a:tblGrid>
              <a:tr h="631230"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Bom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Melhor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3643794"/>
                  </a:ext>
                </a:extLst>
              </a:tr>
              <a:tr h="63123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Mau/Ruim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Pior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73547877"/>
                  </a:ext>
                </a:extLst>
              </a:tr>
              <a:tr h="63123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Grande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Maior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06997941"/>
                  </a:ext>
                </a:extLst>
              </a:tr>
              <a:tr h="631230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Pequeno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Menor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1287731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123" y="3746963"/>
            <a:ext cx="2143125" cy="214312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95693"/>
            <a:ext cx="20669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6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comparativo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Porém, 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comparações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feitas entre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qualidades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mesmo ser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devem-se usar as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formas analíticas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“mais bom, mais mau, mais grande e mais pequeno”. 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Minha casa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grande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que confortável.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Nazaré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boa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pessoa do que má.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593306"/>
            <a:ext cx="2471738" cy="247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92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Superlativo: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ocorre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engrandecimento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uma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intensificação da qualidade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um só ser.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Sheldon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muito inteligente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Sheldon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inteligentíssimo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600672"/>
            <a:ext cx="3366367" cy="228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79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Superlativo: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dois tipos: absoluto e relativo.</a:t>
            </a: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Absoluto: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Analítico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(advérbio + adjetivo): Sheldon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muito inteligente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Sintético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(adjetivo + sufixo): Sheldon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inteligentíssimo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Sufixos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Grand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íssimo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Paupér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humí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085" y="3861048"/>
            <a:ext cx="3865853" cy="216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36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Superlativo: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 dois tipos: absoluto e relativo.</a:t>
            </a: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Relativo: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superioridade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(enaltece a qualidade de um ser dentre outros seres): Sheldon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mais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inteligente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(dentre)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universidade.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inferioridade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(minimização da qualidade de um ser dentre outros seres): Leonard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menos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inteligente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grupo.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041" y="3946113"/>
            <a:ext cx="3981917" cy="210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75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Sintaticamente, o adjetivo exerce função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adjunto adnominal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(do sujeito ou do objeto):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O gato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amarelo.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Adjunto           Predicativo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6" name="Picture 2" descr="C:\Users\Usuário\JEC\Pictures\Educandário\Imagens para aulas\adjetivo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958" y="3645024"/>
            <a:ext cx="4115287" cy="2312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178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Grau Superlativo Relativo de Superioridade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atenção: os adjetivos abaixo apresentam formas diversas:</a:t>
            </a:r>
          </a:p>
          <a:p>
            <a:pPr algn="just"/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121910"/>
              </p:ext>
            </p:extLst>
          </p:nvPr>
        </p:nvGraphicFramePr>
        <p:xfrm>
          <a:off x="2627784" y="2204864"/>
          <a:ext cx="4104456" cy="3677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="" xmlns:a16="http://schemas.microsoft.com/office/drawing/2014/main" val="1826425597"/>
                    </a:ext>
                  </a:extLst>
                </a:gridCol>
                <a:gridCol w="2052228">
                  <a:extLst>
                    <a:ext uri="{9D8B030D-6E8A-4147-A177-3AD203B41FA5}">
                      <a16:colId xmlns="" xmlns:a16="http://schemas.microsoft.com/office/drawing/2014/main" val="2414837635"/>
                    </a:ext>
                  </a:extLst>
                </a:gridCol>
              </a:tblGrid>
              <a:tr h="919262"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Bom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o/a melhor</a:t>
                      </a:r>
                      <a:endParaRPr lang="pt-BR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3643794"/>
                  </a:ext>
                </a:extLst>
              </a:tr>
              <a:tr h="91926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Mau/Ruim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o/a pior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73547877"/>
                  </a:ext>
                </a:extLst>
              </a:tr>
              <a:tr h="91926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Grande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o/a maior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06997941"/>
                  </a:ext>
                </a:extLst>
              </a:tr>
              <a:tr h="919262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Pequeno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o/a menor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61287731"/>
                  </a:ext>
                </a:extLst>
              </a:tr>
            </a:tbl>
          </a:graphicData>
        </a:graphic>
      </p:graphicFrame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7123" y="3746963"/>
            <a:ext cx="2143125" cy="214312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595693"/>
            <a:ext cx="20669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99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 – FLEXÃO DE GRAU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 discursivo - atenção: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dependendo da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posição do adjetivo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pode haver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mudança de sentido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até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 gramatical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é um pobre homem (coitado).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é um homem pobre (sem recursos).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Francisca é uma nobre pessoa (digna).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Francisca é uma pessoa nobre (aristocrata).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422108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14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Aponte a forma superlativa absoluta sintética dos adjetivos abaixo: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Alto: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Ágil: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Amargo: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Baixo: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Doce: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Frágil: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Frio: 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Magro: </a:t>
            </a:r>
          </a:p>
          <a:p>
            <a:pPr marL="514350" indent="-514350" algn="just">
              <a:buAutoNum type="roman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Pobre: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   Sábio: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39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Aponte a forma superlativa absoluta sintética dos adjetivos abaixo: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Alto: altíssimo.</a:t>
            </a:r>
          </a:p>
          <a:p>
            <a:pPr marL="457200" indent="-457200" algn="just">
              <a:buAutoNum type="alphaLcParenR"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gil: agilíssimo.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Amargo: amarguíssimo ou amaríssimo.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Baixo: baixíssimo ou ínfimo.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Doce: Docíssimo ou dulcíssimo.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Frágil: Fragílimo ou fragilíssimo.</a:t>
            </a: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Frio: Frigidíssimo ou friíssimo.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Magro: macérrimo ou magríssimo.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Pobre: paupérrimo ou pobríssimo.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Sábio: sapientíssimo.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58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Aponte a diferença de sentido entre as expressões abaixo: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é um alto funcionário.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  Ele é um funcionário alto.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  O bravo capitão venceu muitas batalhas.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  O capitão bravo venceu muitas batalhas.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   Esta é uma simples questão.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   Esta é uma questão simples.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   Sempre foste um grande homem.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   Sempre foste um homem grande.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   Elisa é uma nova mulher.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Elisa é uma mulher nova.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72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Aponte a diferença de sentido entre as expressões abaixo: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é um alto funcionário (posição, importância).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  Ele é um funcionário alto (altura, comprimento).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  O bravo capitão venceu muitas batalhas (corajoso).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  O capitão bravo venceu muitas batalhas (nervoso).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   Esta é uma simples questão (sem importância).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   Esta é uma questão simples (fácil).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   Sempre foste um grande homem (digno).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   Sempre foste um homem grande (altura, comprimento).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   Elisa é uma nova mulher (renovada).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Elisa é uma mulher nova (jovem).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20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trecho: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os passarinhos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estão mais lentos que a rotação da eternidade, tem-se: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superlativo analítico de lento.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comparativo de superioridade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superlativo absoluto.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comparativo de igualdade.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superlativo relativo de superioridade. </a:t>
            </a: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0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(VUNESP) Assinale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alternativa em que a reescrita do texto altera o sentido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original: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Secaram as pequenas folhas, pensei que fosse morrer.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Secaram as folhas pequenas, pensei que fosse morrer.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 alguma coisa de vivo que se afirma com ímpeto e certeza.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É algo de vivo que, com ímpeto e certeza, afirma-se.</a:t>
            </a: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em um monte de terra trazido pelo jardineiro...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... em um monte de terra que o jardineiro trouxe.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Anteontem aconteceu o que era inevitável...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Aquilo que era inevitável anteontem aconteceu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 um ignorante, um pobre homem da cidade. 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Sou um ignorante, um homem pobre da cidade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45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Casmurro afirma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"José Dias amava os superlativos. Era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modo de dar feição monumental às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ideias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Dentre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vários superlativos empregados por José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única alternativa em que ocorre um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emprego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previsto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pela gramática normativa: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"Se soubesse, não teria falado, mas falei pela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veneração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pela estima, pelo afeto, para cumprir um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amargo,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amaríssimo...”.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"Que ideias é essa? O estado dela é gravíssimo,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é mal de morte, e Deus pode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tudo”.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"Sua mãe é uma santa, seu tio é um cavalheiro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perfeitíssimo”.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"...porque ela é um anjo,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anjíssimo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...”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"Oh! As leis são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belíssimas”.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5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Leia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atentamente, o trecho extraído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Memórias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Póstumas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Brás Cubas,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abaixo transcrito: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"(...) a primeira é que eu não sou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propriamente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defunto, mas um defunto autor, para quem 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campa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foi um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berço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(...)"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classificação morfológica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 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defunto: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- No primeiro caso,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 é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defunto é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- No segundo caso,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defunto é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 é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adjetivo.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- Em ambos os casos, temos substantivos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compostos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Agora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I e II estão corretas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II e III estão corretas.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 e III estão corretas.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todas estão corretas.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todas estão incorretas. 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1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 modificar: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gato é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preguiçoso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Ele era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Numeral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Os dois eram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desagradáveis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ário\JEC\Pictures\Educandário\Imagens para aulas\adjetivo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255" y="4077072"/>
            <a:ext cx="2371725" cy="1924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215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Marque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item que apresenta um adjetivo no grau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absoluto analítico: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Ele é um dos mais inteligentes alunos da Escola.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cerveja está geladíssima.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 problema da dívida externa é tão importante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achatamento salarial.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 cerimônia de formatura a que assistimos foi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linda,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linda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Naquela festa, o aluno parecia mais desinibido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irmão. 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5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opção em que a inversão da ordem dos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provoca, ao mesmo tempo, alteração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sentido 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mudança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gramatical: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Consideravam-no um homem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santo.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Consideravam-no um santo homem.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Tratava-se de um acordo comum.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Tratava-se de um comum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acordo.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Era, sem dúvida, um grande homem. 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Era, sem dúvida, um homem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Tinha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sido puro capricho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menina.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Tinha sido capricho puro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menina.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18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adjetivo destacado em “...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manto..." (L. 9), se deslocado para depois do substantivo “manto", sofre alteração de sentido, o que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ocorre 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Passamos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negras situações naquela época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Aquele profissional é um pobre homem.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Ela era uma simples pessoa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Recebi uma única oferta de trabalho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Tornou-se, quando adulto, um grande homem.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23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item abaixo em que a mudança de posição do adjetivo em relação ao substantivo NÃO provoca qualquer alteração no sentido original do segmento é: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Famílias pobres.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Inocente cidadão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Qualquer artista.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Jornais velhos.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Setenta anos.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37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(FEC – Inspetor de Polícia) Todos os adjetivos em destaque estão empregados no texto para fazer a avaliação ou valoração pessoal de um fato, exceto: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(...) sua beleza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singular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(...) formas de integração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as favelas pacificadas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(...)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contingente de pessoas.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(...) variedade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extraordinária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manifestações.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(...) o </a:t>
            </a:r>
            <a:r>
              <a:rPr lang="pt-B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melhor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caminho para a adequação espacial dessas comunidades.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60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Classifique os adjetivos segundo o seu grau: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lphaLcParenR"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Matheus é mais inteligente do que José.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é menos confiável do que Pedro.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Márcia é tão divertida quanto Sara.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Corinthians é melhor do que Palmeiras.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A ETEC é uma escola muito boa.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O professor Lucas é muito sábio.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O professor Lucas é sapientíssimo.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O professor Lucas é o mais sábio da escola.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Silas é o menos comportado da sala.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Essa modelo está macérrima! </a:t>
            </a: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45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980728"/>
            <a:ext cx="8712968" cy="52200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Classifique os adjetivos segundo o seu grau: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Matheus é mais inteligente do que José.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Superioridade.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é menos confiável do que Pedro.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Inferioridade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Márcia é tão divertida quanto Sara.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Igualdade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Corinthians é melhor do que Palmeiras.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 de Superioridade.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A ETEC é uma escola muito boa.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absoluto analítico.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O professor Lucas é muito sábio.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absoluto analítico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O professor Lucas é sapientíssimo. </a:t>
            </a: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absoluto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sintético.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O professor Lucas é o mais sábio da escola.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relativo de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superiorid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i) Silas é o menos comportado da sala.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relativo de inferioridade.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j) Essa modelo está macérrima! 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Superlativo absoluto sintético.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30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um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Há mudança de classe gramatical motivada pelo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Seu jeito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moleque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atrai as mulheres.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Essa blusa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laranja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lembra a da seleção da Holanda.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preferível ter um cachorro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amigo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um amigo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cachorro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David é muito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C:\Users\Usuário\JEC\Pictures\Educandário\Imagens para aulas\adjetivo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05063"/>
            <a:ext cx="1999109" cy="1999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62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ADJETIVO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908720"/>
            <a:ext cx="8579296" cy="52920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formado 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único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radical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visão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visão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econômica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formado por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mais de um radical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visão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socioeconômica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literatura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luso-brasileira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8" name="Picture 2" descr="C:\Users\Usuário\JEC\Pictures\Educandário\Imagens para aulas\adjetivo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365104"/>
            <a:ext cx="4059083" cy="1530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5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4281</TotalTime>
  <Words>4594</Words>
  <Application>Microsoft Office PowerPoint</Application>
  <PresentationFormat>Apresentação na tela (4:3)</PresentationFormat>
  <Paragraphs>1014</Paragraphs>
  <Slides>76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76</vt:i4>
      </vt:variant>
    </vt:vector>
  </HeadingPairs>
  <TitlesOfParts>
    <vt:vector size="77" baseType="lpstr">
      <vt:lpstr>Tema do Office</vt:lpstr>
      <vt:lpstr>ADJETIVO</vt:lpstr>
      <vt:lpstr>ADJETIVO</vt:lpstr>
      <vt:lpstr>ADJETIVO</vt:lpstr>
      <vt:lpstr>ADJETIVO</vt:lpstr>
      <vt:lpstr>ADJETIVO</vt:lpstr>
      <vt:lpstr>ADJETIVO</vt:lpstr>
      <vt:lpstr>ADJETIVO</vt:lpstr>
      <vt:lpstr>ADJETIVO</vt:lpstr>
      <vt:lpstr>ADJETIVO</vt:lpstr>
      <vt:lpstr>ADJETIVO</vt:lpstr>
      <vt:lpstr>ADJETIVO</vt:lpstr>
      <vt:lpstr>ADJETIVO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ADJETIVO – FLEXÃO DE GÊNERO</vt:lpstr>
      <vt:lpstr>ADJETIVO – FLEXÃO DE GÊNERO</vt:lpstr>
      <vt:lpstr>ADJETIVO – FLEXÃO DE GÊNERO</vt:lpstr>
      <vt:lpstr>ADJETIVO – FLEXÃO DE NÚMERO</vt:lpstr>
      <vt:lpstr>ADJETIVO – FLEXÃO DE NÚMERO</vt:lpstr>
      <vt:lpstr>ADJETIVO – FLEXÃO DE NÚMERO</vt:lpstr>
      <vt:lpstr>ADJETIVO – FLEXÃO DE NÚMERO</vt:lpstr>
      <vt:lpstr>ADJETIVO – FLEXÃO DE NÚMERO</vt:lpstr>
      <vt:lpstr>ADJETIVO – FLEXÃO DE NÚMERO</vt:lpstr>
      <vt:lpstr>ADJETIVO – FLEXÃO DE NÚMERO</vt:lpstr>
      <vt:lpstr>ADJETIVO – FLEXÃO DE NÚMERO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ADJETIVO – FLEXÃO DE GRAU</vt:lpstr>
      <vt:lpstr>ADJETIVO – FLEXÃO DE GRAU</vt:lpstr>
      <vt:lpstr>ADJETIVO – FLEXÃO DE GRAU</vt:lpstr>
      <vt:lpstr>ADJETIVO – FLEXÃO DE GRAU</vt:lpstr>
      <vt:lpstr>ADJETIVO – FLEXÃO DE GRAU</vt:lpstr>
      <vt:lpstr>ADJETIVO – FLEXÃO DE GRAU</vt:lpstr>
      <vt:lpstr>ADJETIVO – FLEXÃO DE GRAU</vt:lpstr>
      <vt:lpstr>ADJETIVO – FLEXÃO DE GRAU</vt:lpstr>
      <vt:lpstr>ADJETIVO – FLEXÃO DE GRAU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Usuário</cp:lastModifiedBy>
  <cp:revision>456</cp:revision>
  <dcterms:created xsi:type="dcterms:W3CDTF">2018-05-26T12:30:19Z</dcterms:created>
  <dcterms:modified xsi:type="dcterms:W3CDTF">2019-07-27T13:04:59Z</dcterms:modified>
</cp:coreProperties>
</file>