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38" r:id="rId2"/>
    <p:sldId id="309" r:id="rId3"/>
    <p:sldId id="339" r:id="rId4"/>
    <p:sldId id="348" r:id="rId5"/>
    <p:sldId id="349" r:id="rId6"/>
    <p:sldId id="350" r:id="rId7"/>
    <p:sldId id="351" r:id="rId8"/>
    <p:sldId id="340" r:id="rId9"/>
    <p:sldId id="354" r:id="rId10"/>
    <p:sldId id="341" r:id="rId11"/>
    <p:sldId id="342" r:id="rId12"/>
    <p:sldId id="343" r:id="rId13"/>
    <p:sldId id="344" r:id="rId14"/>
    <p:sldId id="355" r:id="rId15"/>
    <p:sldId id="345" r:id="rId16"/>
    <p:sldId id="346" r:id="rId17"/>
    <p:sldId id="352" r:id="rId18"/>
    <p:sldId id="353" r:id="rId19"/>
    <p:sldId id="356" r:id="rId20"/>
    <p:sldId id="357" r:id="rId21"/>
    <p:sldId id="347" r:id="rId22"/>
    <p:sldId id="358" r:id="rId23"/>
    <p:sldId id="359" r:id="rId24"/>
    <p:sldId id="360" r:id="rId25"/>
    <p:sldId id="361" r:id="rId26"/>
    <p:sldId id="362" r:id="rId27"/>
    <p:sldId id="363" r:id="rId28"/>
    <p:sldId id="364" r:id="rId29"/>
    <p:sldId id="365" r:id="rId3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29" autoAdjust="0"/>
  </p:normalViewPr>
  <p:slideViewPr>
    <p:cSldViewPr>
      <p:cViewPr varScale="1">
        <p:scale>
          <a:sx n="70" d="100"/>
          <a:sy n="70" d="100"/>
        </p:scale>
        <p:origin x="-13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689A61-D953-432A-A8C1-89195B348630}" type="datetimeFigureOut">
              <a:rPr lang="pt-BR" smtClean="0"/>
              <a:pPr/>
              <a:t>26/10/2018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C5856-F7AF-4C67-BD0B-246E9C3985E5}" type="slidenum">
              <a:rPr lang="pt-BR" smtClean="0"/>
              <a:pPr/>
              <a:t>‹nº›</a:t>
            </a:fld>
            <a:endParaRPr lang="pt-BR"/>
          </a:p>
        </p:txBody>
      </p:sp>
    </p:spTree>
    <p:extLst>
      <p:ext uri="{BB962C8B-B14F-4D97-AF65-F5344CB8AC3E}">
        <p14:creationId xmlns:p14="http://schemas.microsoft.com/office/powerpoint/2010/main" xmlns="" val="149287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328707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107031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91200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198529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236418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424405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250711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17217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26753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302927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26/10/2018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8449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C963C-AECC-47CC-9C66-44AD8E024035}" type="datetimeFigureOut">
              <a:rPr lang="pt-BR" smtClean="0"/>
              <a:pPr/>
              <a:t>26/10/2018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3373071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908720"/>
            <a:ext cx="8579296" cy="5292055"/>
          </a:xfrm>
        </p:spPr>
        <p:txBody>
          <a:bodyPr>
            <a:normAutofit/>
          </a:bodyPr>
          <a:lstStyle/>
          <a:p>
            <a:pPr marL="0" indent="0" algn="just">
              <a:buNone/>
            </a:pPr>
            <a:r>
              <a:rPr lang="pt-BR" sz="2000" dirty="0" smtClean="0">
                <a:latin typeface="Times New Roman" panose="02020603050405020304" pitchFamily="18" charset="0"/>
                <a:cs typeface="Times New Roman" panose="02020603050405020304" pitchFamily="18" charset="0"/>
              </a:rPr>
              <a:t>• É o termo que exprime determinada circunstância na oração. Veja os exemplos:</a:t>
            </a:r>
          </a:p>
          <a:p>
            <a:pPr marL="0" indent="0" algn="just">
              <a:buNone/>
            </a:pPr>
            <a:endParaRPr lang="pt-BR" sz="2000" dirty="0">
              <a:latin typeface="Times New Roman" panose="02020603050405020304" pitchFamily="18" charset="0"/>
              <a:cs typeface="Times New Roman" panose="02020603050405020304" pitchFamily="18" charset="0"/>
            </a:endParaRPr>
          </a:p>
          <a:p>
            <a:pPr marL="0" indent="0" algn="just">
              <a:buNone/>
            </a:pPr>
            <a:endParaRPr lang="pt-BR" sz="2000" dirty="0" smtClean="0">
              <a:latin typeface="Times New Roman" panose="02020603050405020304" pitchFamily="18" charset="0"/>
              <a:cs typeface="Times New Roman" panose="02020603050405020304" pitchFamily="18" charset="0"/>
            </a:endParaRPr>
          </a:p>
          <a:p>
            <a:pPr marL="0" indent="0" algn="just">
              <a:buNone/>
            </a:pPr>
            <a:r>
              <a:rPr lang="pt-BR" sz="2000" dirty="0" smtClean="0">
                <a:latin typeface="Times New Roman" panose="02020603050405020304" pitchFamily="18" charset="0"/>
                <a:cs typeface="Times New Roman" panose="02020603050405020304" pitchFamily="18" charset="0"/>
              </a:rPr>
              <a:t>			</a:t>
            </a:r>
            <a:r>
              <a:rPr lang="pt-BR" sz="2000" b="1" dirty="0" smtClean="0">
                <a:latin typeface="Times New Roman" panose="02020603050405020304" pitchFamily="18" charset="0"/>
                <a:cs typeface="Times New Roman" panose="02020603050405020304" pitchFamily="18" charset="0"/>
              </a:rPr>
              <a:t>ontem</a:t>
            </a:r>
            <a:r>
              <a:rPr lang="pt-BR" sz="2000" dirty="0" smtClean="0">
                <a:latin typeface="Times New Roman" panose="02020603050405020304" pitchFamily="18" charset="0"/>
                <a:cs typeface="Times New Roman" panose="02020603050405020304" pitchFamily="18" charset="0"/>
              </a:rPr>
              <a:t> (adjunto adverbial de tempo)	.</a:t>
            </a:r>
            <a:endParaRPr lang="pt-BR" sz="2000" dirty="0">
              <a:latin typeface="Times New Roman" panose="02020603050405020304" pitchFamily="18" charset="0"/>
              <a:cs typeface="Times New Roman" panose="02020603050405020304" pitchFamily="18" charset="0"/>
            </a:endParaRPr>
          </a:p>
          <a:p>
            <a:pPr marL="0" indent="0" algn="just">
              <a:buNone/>
            </a:pPr>
            <a:r>
              <a:rPr lang="pt-BR" sz="2000" dirty="0" smtClean="0">
                <a:latin typeface="Times New Roman" panose="02020603050405020304" pitchFamily="18" charset="0"/>
                <a:cs typeface="Times New Roman" panose="02020603050405020304" pitchFamily="18" charset="0"/>
              </a:rPr>
              <a:t>			</a:t>
            </a:r>
            <a:r>
              <a:rPr lang="pt-BR" sz="2000" b="1" dirty="0" smtClean="0">
                <a:latin typeface="Times New Roman" panose="02020603050405020304" pitchFamily="18" charset="0"/>
                <a:cs typeface="Times New Roman" panose="02020603050405020304" pitchFamily="18" charset="0"/>
              </a:rPr>
              <a:t>rapidamente</a:t>
            </a:r>
            <a:r>
              <a:rPr lang="pt-BR" sz="2000" dirty="0" smtClean="0">
                <a:latin typeface="Times New Roman" panose="02020603050405020304" pitchFamily="18" charset="0"/>
                <a:cs typeface="Times New Roman" panose="02020603050405020304" pitchFamily="18" charset="0"/>
              </a:rPr>
              <a:t> (adjunto adverbial de modo).</a:t>
            </a:r>
          </a:p>
          <a:p>
            <a:pPr marL="0" indent="0" algn="just">
              <a:buNone/>
            </a:pPr>
            <a:r>
              <a:rPr lang="pt-BR" sz="2000" dirty="0" smtClean="0">
                <a:latin typeface="Times New Roman" panose="02020603050405020304" pitchFamily="18" charset="0"/>
                <a:cs typeface="Times New Roman" panose="02020603050405020304" pitchFamily="18" charset="0"/>
              </a:rPr>
              <a:t>    			</a:t>
            </a:r>
            <a:r>
              <a:rPr lang="pt-BR" sz="2000" b="1" dirty="0" smtClean="0">
                <a:latin typeface="Times New Roman" panose="02020603050405020304" pitchFamily="18" charset="0"/>
                <a:cs typeface="Times New Roman" panose="02020603050405020304" pitchFamily="18" charset="0"/>
              </a:rPr>
              <a:t>a cavalo </a:t>
            </a:r>
            <a:r>
              <a:rPr lang="pt-BR" sz="2000" dirty="0" smtClean="0">
                <a:latin typeface="Times New Roman" panose="02020603050405020304" pitchFamily="18" charset="0"/>
                <a:cs typeface="Times New Roman" panose="02020603050405020304" pitchFamily="18" charset="0"/>
              </a:rPr>
              <a:t>(adjunto adverbial de meio).</a:t>
            </a:r>
          </a:p>
          <a:p>
            <a:pPr marL="0" indent="0" algn="just">
              <a:buNone/>
            </a:pPr>
            <a:r>
              <a:rPr lang="pt-BR" sz="2000" dirty="0" smtClean="0">
                <a:latin typeface="Times New Roman" panose="02020603050405020304" pitchFamily="18" charset="0"/>
                <a:cs typeface="Times New Roman" panose="02020603050405020304" pitchFamily="18" charset="0"/>
              </a:rPr>
              <a:t>• Os cavaleiros partiram	</a:t>
            </a:r>
            <a:r>
              <a:rPr lang="pt-BR" sz="2000" b="1" dirty="0" smtClean="0">
                <a:latin typeface="Times New Roman" panose="02020603050405020304" pitchFamily="18" charset="0"/>
                <a:cs typeface="Times New Roman" panose="02020603050405020304" pitchFamily="18" charset="0"/>
              </a:rPr>
              <a:t>para resgatar o rei </a:t>
            </a:r>
            <a:r>
              <a:rPr lang="pt-BR" sz="2000" dirty="0" smtClean="0">
                <a:latin typeface="Times New Roman" panose="02020603050405020304" pitchFamily="18" charset="0"/>
                <a:cs typeface="Times New Roman" panose="02020603050405020304" pitchFamily="18" charset="0"/>
              </a:rPr>
              <a:t>(adjunto adverbial de finalidade).</a:t>
            </a:r>
          </a:p>
          <a:p>
            <a:pPr marL="0" indent="0" algn="just">
              <a:buNone/>
            </a:pPr>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a:t>
            </a:r>
            <a:r>
              <a:rPr lang="pt-BR" sz="2000" b="1" dirty="0" smtClean="0">
                <a:latin typeface="Times New Roman" panose="02020603050405020304" pitchFamily="18" charset="0"/>
                <a:cs typeface="Times New Roman" panose="02020603050405020304" pitchFamily="18" charset="0"/>
              </a:rPr>
              <a:t>com a Guarda Real </a:t>
            </a:r>
            <a:r>
              <a:rPr lang="pt-BR" sz="2000" dirty="0" smtClean="0">
                <a:latin typeface="Times New Roman" panose="02020603050405020304" pitchFamily="18" charset="0"/>
                <a:cs typeface="Times New Roman" panose="02020603050405020304" pitchFamily="18" charset="0"/>
              </a:rPr>
              <a:t>(adjunto adverbial de companhia).</a:t>
            </a:r>
          </a:p>
          <a:p>
            <a:pPr marL="0" indent="0" algn="just">
              <a:buNone/>
            </a:pPr>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a:t>
            </a:r>
            <a:r>
              <a:rPr lang="pt-BR" sz="2000" b="1" dirty="0" smtClean="0">
                <a:latin typeface="Times New Roman" panose="02020603050405020304" pitchFamily="18" charset="0"/>
                <a:cs typeface="Times New Roman" panose="02020603050405020304" pitchFamily="18" charset="0"/>
              </a:rPr>
              <a:t>por lealdade ao rei </a:t>
            </a:r>
            <a:r>
              <a:rPr lang="pt-BR" sz="2000" dirty="0" smtClean="0">
                <a:latin typeface="Times New Roman" panose="02020603050405020304" pitchFamily="18" charset="0"/>
                <a:cs typeface="Times New Roman" panose="02020603050405020304" pitchFamily="18" charset="0"/>
              </a:rPr>
              <a:t>(adjunto adverbial de causa)				</a:t>
            </a:r>
            <a:r>
              <a:rPr lang="pt-BR" sz="2000" b="1" dirty="0" smtClean="0">
                <a:latin typeface="Times New Roman" panose="02020603050405020304" pitchFamily="18" charset="0"/>
                <a:cs typeface="Times New Roman" panose="02020603050405020304" pitchFamily="18" charset="0"/>
              </a:rPr>
              <a:t>realmente </a:t>
            </a:r>
            <a:r>
              <a:rPr lang="pt-BR" sz="2000" dirty="0" smtClean="0">
                <a:latin typeface="Times New Roman" panose="02020603050405020304" pitchFamily="18" charset="0"/>
                <a:cs typeface="Times New Roman" panose="02020603050405020304" pitchFamily="18" charset="0"/>
              </a:rPr>
              <a:t>(adjunto adverbial de afirmação).</a:t>
            </a:r>
          </a:p>
          <a:p>
            <a:pPr marL="0" indent="0" algn="just">
              <a:buNone/>
            </a:pPr>
            <a:endParaRPr lang="pt-BR" sz="2000" dirty="0" smtClean="0">
              <a:latin typeface="Times New Roman" panose="02020603050405020304" pitchFamily="18" charset="0"/>
              <a:cs typeface="Times New Roman" panose="02020603050405020304" pitchFamily="18" charset="0"/>
            </a:endParaRPr>
          </a:p>
          <a:p>
            <a:pPr marL="0" indent="0" algn="just">
              <a:buNone/>
            </a:pPr>
            <a:r>
              <a:rPr lang="pt-BR" sz="2000" dirty="0" smtClean="0">
                <a:latin typeface="Times New Roman" panose="02020603050405020304" pitchFamily="18" charset="0"/>
                <a:cs typeface="Times New Roman" panose="02020603050405020304" pitchFamily="18" charset="0"/>
              </a:rPr>
              <a:t>• Os adjuntos adverbiais podem ser expressos por </a:t>
            </a:r>
            <a:r>
              <a:rPr lang="pt-BR" sz="2000" b="1" dirty="0" smtClean="0">
                <a:latin typeface="Times New Roman" panose="02020603050405020304" pitchFamily="18" charset="0"/>
                <a:cs typeface="Times New Roman" panose="02020603050405020304" pitchFamily="18" charset="0"/>
              </a:rPr>
              <a:t>advérbios simples </a:t>
            </a:r>
            <a:r>
              <a:rPr lang="pt-BR" sz="2000" dirty="0" smtClean="0">
                <a:latin typeface="Times New Roman" panose="02020603050405020304" pitchFamily="18" charset="0"/>
                <a:cs typeface="Times New Roman" panose="02020603050405020304" pitchFamily="18" charset="0"/>
              </a:rPr>
              <a:t/>
            </a:r>
            <a:br>
              <a:rPr lang="pt-BR" sz="2000" dirty="0" smtClean="0">
                <a:latin typeface="Times New Roman" panose="02020603050405020304" pitchFamily="18" charset="0"/>
                <a:cs typeface="Times New Roman" panose="02020603050405020304" pitchFamily="18" charset="0"/>
              </a:rPr>
            </a:br>
            <a:r>
              <a:rPr lang="pt-BR" sz="2000" dirty="0" smtClean="0">
                <a:latin typeface="Times New Roman" panose="02020603050405020304" pitchFamily="18" charset="0"/>
                <a:cs typeface="Times New Roman" panose="02020603050405020304" pitchFamily="18" charset="0"/>
              </a:rPr>
              <a:t>(hoje, sim, não) ou por </a:t>
            </a:r>
            <a:r>
              <a:rPr lang="pt-BR" sz="2000" b="1" dirty="0" smtClean="0">
                <a:latin typeface="Times New Roman" panose="02020603050405020304" pitchFamily="18" charset="0"/>
                <a:cs typeface="Times New Roman" panose="02020603050405020304" pitchFamily="18" charset="0"/>
              </a:rPr>
              <a:t>locuções adverbiais </a:t>
            </a:r>
            <a:r>
              <a:rPr lang="pt-BR" sz="2000" dirty="0" smtClean="0">
                <a:latin typeface="Times New Roman" panose="02020603050405020304" pitchFamily="18" charset="0"/>
                <a:cs typeface="Times New Roman" panose="02020603050405020304" pitchFamily="18" charset="0"/>
              </a:rPr>
              <a:t>(em casa, três semanas antes, etc.).</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Chave esquerda 1"/>
          <p:cNvSpPr/>
          <p:nvPr/>
        </p:nvSpPr>
        <p:spPr>
          <a:xfrm>
            <a:off x="3131840" y="2060848"/>
            <a:ext cx="72008" cy="25202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xmlns="" val="1509711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PONTUAÇÃO DO 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smtClean="0">
                <a:latin typeface="Times New Roman" panose="02020603050405020304" pitchFamily="18" charset="0"/>
                <a:cs typeface="Times New Roman" panose="02020603050405020304" pitchFamily="18" charset="0"/>
              </a:rPr>
              <a:t>• Regras:</a:t>
            </a:r>
          </a:p>
          <a:p>
            <a:pPr marL="0" indent="0" algn="just">
              <a:buNone/>
            </a:pPr>
            <a:endParaRPr lang="pt-BR" sz="26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1) O adjunto adverbial </a:t>
            </a:r>
            <a:r>
              <a:rPr lang="pt-BR" sz="2600" b="1" dirty="0" smtClean="0">
                <a:latin typeface="Times New Roman" panose="02020603050405020304" pitchFamily="18" charset="0"/>
                <a:cs typeface="Times New Roman" panose="02020603050405020304" pitchFamily="18" charset="0"/>
              </a:rPr>
              <a:t>não</a:t>
            </a:r>
            <a:r>
              <a:rPr lang="pt-BR" sz="2600" dirty="0" smtClean="0">
                <a:latin typeface="Times New Roman" panose="02020603050405020304" pitchFamily="18" charset="0"/>
                <a:cs typeface="Times New Roman" panose="02020603050405020304" pitchFamily="18" charset="0"/>
              </a:rPr>
              <a:t> necessita de </a:t>
            </a:r>
            <a:r>
              <a:rPr lang="pt-BR" sz="2600" b="1" dirty="0" smtClean="0">
                <a:latin typeface="Times New Roman" panose="02020603050405020304" pitchFamily="18" charset="0"/>
                <a:cs typeface="Times New Roman" panose="02020603050405020304" pitchFamily="18" charset="0"/>
              </a:rPr>
              <a:t>pontuação</a:t>
            </a:r>
            <a:r>
              <a:rPr lang="pt-BR" sz="2600" dirty="0" smtClean="0">
                <a:latin typeface="Times New Roman" panose="02020603050405020304" pitchFamily="18" charset="0"/>
                <a:cs typeface="Times New Roman" panose="02020603050405020304" pitchFamily="18" charset="0"/>
              </a:rPr>
              <a:t> quando estiver </a:t>
            </a:r>
            <a:r>
              <a:rPr lang="pt-BR" sz="2600" b="1" dirty="0" smtClean="0">
                <a:latin typeface="Times New Roman" panose="02020603050405020304" pitchFamily="18" charset="0"/>
                <a:cs typeface="Times New Roman" panose="02020603050405020304" pitchFamily="18" charset="0"/>
              </a:rPr>
              <a:t>após o verbo</a:t>
            </a:r>
            <a:r>
              <a:rPr lang="pt-BR" sz="2600" dirty="0" smtClean="0">
                <a:latin typeface="Times New Roman" panose="02020603050405020304" pitchFamily="18" charset="0"/>
                <a:cs typeface="Times New Roman" panose="02020603050405020304" pitchFamily="18" charset="0"/>
              </a:rPr>
              <a:t>: </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 Todos </a:t>
            </a:r>
            <a:r>
              <a:rPr lang="pt-BR" sz="2600" dirty="0" smtClean="0">
                <a:latin typeface="Times New Roman" panose="02020603050405020304" pitchFamily="18" charset="0"/>
                <a:cs typeface="Times New Roman" panose="02020603050405020304" pitchFamily="18" charset="0"/>
              </a:rPr>
              <a:t>se encontraram </a:t>
            </a:r>
            <a:r>
              <a:rPr lang="pt-BR" sz="2600" b="1" dirty="0" smtClean="0">
                <a:latin typeface="Times New Roman" panose="02020603050405020304" pitchFamily="18" charset="0"/>
                <a:cs typeface="Times New Roman" panose="02020603050405020304" pitchFamily="18" charset="0"/>
              </a:rPr>
              <a:t>na festa de João</a:t>
            </a:r>
            <a:r>
              <a:rPr lang="pt-BR" sz="2600" dirty="0" smtClean="0">
                <a:latin typeface="Times New Roman" panose="02020603050405020304" pitchFamily="18" charset="0"/>
                <a:cs typeface="Times New Roman" panose="02020603050405020304" pitchFamily="18" charset="0"/>
              </a:rPr>
              <a:t>.</a:t>
            </a:r>
            <a:endParaRPr lang="pt-BR" sz="18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pt-BR" sz="2600" dirty="0" smtClean="0">
              <a:latin typeface="Times New Roman" panose="02020603050405020304" pitchFamily="18" charset="0"/>
              <a:cs typeface="Times New Roman" panose="02020603050405020304" pitchFamily="18" charset="0"/>
            </a:endParaRPr>
          </a:p>
          <a:p>
            <a:pPr marL="0" indent="0" algn="just">
              <a:buNone/>
            </a:pPr>
            <a:r>
              <a:rPr lang="pt-BR" sz="2600" dirty="0" smtClean="0">
                <a:latin typeface="Times New Roman" panose="02020603050405020304" pitchFamily="18" charset="0"/>
                <a:cs typeface="Times New Roman" panose="02020603050405020304" pitchFamily="18" charset="0"/>
              </a:rPr>
              <a:t>• Perdi a pulseira </a:t>
            </a:r>
            <a:r>
              <a:rPr lang="pt-BR" sz="2600" b="1" dirty="0" smtClean="0">
                <a:latin typeface="Times New Roman" panose="02020603050405020304" pitchFamily="18" charset="0"/>
                <a:cs typeface="Times New Roman" panose="02020603050405020304" pitchFamily="18" charset="0"/>
              </a:rPr>
              <a:t>no final da noite</a:t>
            </a:r>
            <a:r>
              <a:rPr lang="pt-BR" sz="2600" dirty="0" smtClean="0">
                <a:latin typeface="Times New Roman" panose="02020603050405020304" pitchFamily="18" charset="0"/>
                <a:cs typeface="Times New Roman" panose="02020603050405020304" pitchFamily="18" charset="0"/>
              </a:rPr>
              <a:t>.</a:t>
            </a:r>
          </a:p>
          <a:p>
            <a:pPr marL="0" indent="0" algn="just">
              <a:buNone/>
            </a:pPr>
            <a:endParaRPr lang="pt-BR" sz="26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85067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PONTUAÇÃO DO 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lnSpcReduction="10000"/>
          </a:bodyPr>
          <a:lstStyle/>
          <a:p>
            <a:pPr marL="0" indent="0" algn="just">
              <a:buNone/>
            </a:pPr>
            <a:r>
              <a:rPr lang="pt-BR" sz="2600" dirty="0" smtClean="0">
                <a:latin typeface="Times New Roman" panose="02020603050405020304" pitchFamily="18" charset="0"/>
                <a:cs typeface="Times New Roman" panose="02020603050405020304" pitchFamily="18" charset="0"/>
              </a:rPr>
              <a:t>• 2) Quando houver inversão, ou seja, quando o </a:t>
            </a:r>
            <a:r>
              <a:rPr lang="pt-BR" sz="2600" b="1" dirty="0" smtClean="0">
                <a:latin typeface="Times New Roman" panose="02020603050405020304" pitchFamily="18" charset="0"/>
                <a:cs typeface="Times New Roman" panose="02020603050405020304" pitchFamily="18" charset="0"/>
              </a:rPr>
              <a:t>adjunto adverbial </a:t>
            </a:r>
            <a:r>
              <a:rPr lang="pt-BR" sz="2600" dirty="0" smtClean="0">
                <a:latin typeface="Times New Roman" panose="02020603050405020304" pitchFamily="18" charset="0"/>
                <a:cs typeface="Times New Roman" panose="02020603050405020304" pitchFamily="18" charset="0"/>
              </a:rPr>
              <a:t>estiver</a:t>
            </a:r>
            <a:r>
              <a:rPr lang="pt-BR" sz="2600" b="1" dirty="0" smtClean="0">
                <a:latin typeface="Times New Roman" panose="02020603050405020304" pitchFamily="18" charset="0"/>
                <a:cs typeface="Times New Roman" panose="02020603050405020304" pitchFamily="18" charset="0"/>
              </a:rPr>
              <a:t> antes do verbo</a:t>
            </a:r>
            <a:r>
              <a:rPr lang="pt-BR" sz="2600" dirty="0" smtClean="0">
                <a:latin typeface="Times New Roman" panose="02020603050405020304" pitchFamily="18" charset="0"/>
                <a:cs typeface="Times New Roman" panose="02020603050405020304" pitchFamily="18" charset="0"/>
              </a:rPr>
              <a:t>, a vírgula será: </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 </a:t>
            </a:r>
            <a:r>
              <a:rPr lang="pt-BR" sz="2600" dirty="0" smtClean="0">
                <a:latin typeface="Times New Roman" panose="02020603050405020304" pitchFamily="18" charset="0"/>
                <a:cs typeface="Times New Roman" panose="02020603050405020304" pitchFamily="18" charset="0"/>
              </a:rPr>
              <a:t>a) </a:t>
            </a:r>
            <a:r>
              <a:rPr lang="pt-BR" sz="2600" b="1" dirty="0" smtClean="0">
                <a:latin typeface="Times New Roman" panose="02020603050405020304" pitchFamily="18" charset="0"/>
                <a:cs typeface="Times New Roman" panose="02020603050405020304" pitchFamily="18" charset="0"/>
              </a:rPr>
              <a:t>Facultativa</a:t>
            </a:r>
            <a:r>
              <a:rPr lang="pt-BR" sz="2600" dirty="0" smtClean="0">
                <a:latin typeface="Times New Roman" panose="02020603050405020304" pitchFamily="18" charset="0"/>
                <a:cs typeface="Times New Roman" panose="02020603050405020304" pitchFamily="18" charset="0"/>
              </a:rPr>
              <a:t>, se o adjunto adverbial for </a:t>
            </a:r>
            <a:r>
              <a:rPr lang="pt-BR" sz="2600" b="1" dirty="0" smtClean="0">
                <a:latin typeface="Times New Roman" panose="02020603050405020304" pitchFamily="18" charset="0"/>
                <a:cs typeface="Times New Roman" panose="02020603050405020304" pitchFamily="18" charset="0"/>
              </a:rPr>
              <a:t>curto</a:t>
            </a:r>
            <a:r>
              <a:rPr lang="pt-BR" sz="2600" dirty="0" smtClean="0">
                <a:latin typeface="Times New Roman" panose="02020603050405020304" pitchFamily="18" charset="0"/>
                <a:cs typeface="Times New Roman" panose="02020603050405020304" pitchFamily="18" charset="0"/>
              </a:rPr>
              <a:t> (1 ou 2 palavras).</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Antigamente</a:t>
            </a:r>
            <a:r>
              <a:rPr lang="pt-BR" sz="2600" dirty="0" smtClean="0">
                <a:latin typeface="Times New Roman" panose="02020603050405020304" pitchFamily="18" charset="0"/>
                <a:cs typeface="Times New Roman" panose="02020603050405020304" pitchFamily="18" charset="0"/>
              </a:rPr>
              <a:t> tudo era diferente. </a:t>
            </a:r>
          </a:p>
          <a:p>
            <a:pPr marL="0" indent="0" algn="just">
              <a:spcBef>
                <a:spcPts val="0"/>
              </a:spcBef>
              <a:buNone/>
            </a:pPr>
            <a:r>
              <a:rPr lang="pt-BR" sz="2600" dirty="0">
                <a:latin typeface="Times New Roman" panose="02020603050405020304" pitchFamily="18" charset="0"/>
                <a:cs typeface="Times New Roman" panose="02020603050405020304" pitchFamily="18" charset="0"/>
              </a:rPr>
              <a:t> </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Antigamente</a:t>
            </a:r>
            <a:r>
              <a:rPr lang="pt-BR" sz="2600" dirty="0" smtClean="0">
                <a:latin typeface="Times New Roman" panose="02020603050405020304" pitchFamily="18" charset="0"/>
                <a:cs typeface="Times New Roman" panose="02020603050405020304" pitchFamily="18" charset="0"/>
              </a:rPr>
              <a:t>, tudo era diferente</a:t>
            </a:r>
            <a:endParaRPr lang="pt-BR" sz="18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pt-BR" sz="2600" dirty="0" smtClean="0">
              <a:latin typeface="Times New Roman" panose="02020603050405020304" pitchFamily="18" charset="0"/>
              <a:cs typeface="Times New Roman" panose="02020603050405020304" pitchFamily="18" charset="0"/>
            </a:endParaRP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Depois disso </a:t>
            </a:r>
            <a:r>
              <a:rPr lang="pt-BR" sz="2600" dirty="0" smtClean="0">
                <a:latin typeface="Times New Roman" panose="02020603050405020304" pitchFamily="18" charset="0"/>
                <a:cs typeface="Times New Roman" panose="02020603050405020304" pitchFamily="18" charset="0"/>
              </a:rPr>
              <a:t>voltamos a casa.</a:t>
            </a:r>
          </a:p>
          <a:p>
            <a:pPr marL="0" indent="0" algn="just">
              <a:buNone/>
            </a:pPr>
            <a:r>
              <a:rPr lang="pt-BR" sz="2600" dirty="0">
                <a:latin typeface="Times New Roman" panose="02020603050405020304" pitchFamily="18" charset="0"/>
                <a:cs typeface="Times New Roman" panose="02020603050405020304" pitchFamily="18" charset="0"/>
              </a:rPr>
              <a:t> </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Depois disso</a:t>
            </a:r>
            <a:r>
              <a:rPr lang="pt-BR" sz="2600" dirty="0" smtClean="0">
                <a:latin typeface="Times New Roman" panose="02020603050405020304" pitchFamily="18" charset="0"/>
                <a:cs typeface="Times New Roman" panose="02020603050405020304" pitchFamily="18" charset="0"/>
              </a:rPr>
              <a:t>, voltamos a casa.</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686999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PONTUAÇÃO DO 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a:t>
            </a:r>
            <a:r>
              <a:rPr lang="pt-BR" sz="2600" dirty="0">
                <a:latin typeface="Times New Roman" panose="02020603050405020304" pitchFamily="18" charset="0"/>
                <a:cs typeface="Times New Roman" panose="02020603050405020304" pitchFamily="18" charset="0"/>
              </a:rPr>
              <a:t>b</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Obrigatória</a:t>
            </a:r>
            <a:r>
              <a:rPr lang="pt-BR" sz="2600" dirty="0" smtClean="0">
                <a:latin typeface="Times New Roman" panose="02020603050405020304" pitchFamily="18" charset="0"/>
                <a:cs typeface="Times New Roman" panose="02020603050405020304" pitchFamily="18" charset="0"/>
              </a:rPr>
              <a:t>, se o adjunto adverbial for </a:t>
            </a:r>
            <a:r>
              <a:rPr lang="pt-BR" sz="2600" b="1" dirty="0" smtClean="0">
                <a:latin typeface="Times New Roman" panose="02020603050405020304" pitchFamily="18" charset="0"/>
                <a:cs typeface="Times New Roman" panose="02020603050405020304" pitchFamily="18" charset="0"/>
              </a:rPr>
              <a:t>longo</a:t>
            </a:r>
            <a:r>
              <a:rPr lang="pt-BR" sz="2600" dirty="0" smtClean="0">
                <a:latin typeface="Times New Roman" panose="02020603050405020304" pitchFamily="18" charset="0"/>
                <a:cs typeface="Times New Roman" panose="02020603050405020304" pitchFamily="18" charset="0"/>
              </a:rPr>
              <a:t> (3 ou mais palavras).</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Depois de algumas semanas de trabalho árduo</a:t>
            </a:r>
            <a:r>
              <a:rPr lang="pt-BR" sz="2600" dirty="0" smtClean="0">
                <a:latin typeface="Times New Roman" panose="02020603050405020304" pitchFamily="18" charset="0"/>
                <a:cs typeface="Times New Roman" panose="02020603050405020304" pitchFamily="18" charset="0"/>
              </a:rPr>
              <a:t>, voltamos a casa.</a:t>
            </a:r>
          </a:p>
          <a:p>
            <a:pPr marL="0" indent="0" algn="just">
              <a:spcBef>
                <a:spcPts val="0"/>
              </a:spcBef>
              <a:buNone/>
            </a:pPr>
            <a:r>
              <a:rPr lang="pt-BR" sz="2600" dirty="0">
                <a:latin typeface="Times New Roman" panose="02020603050405020304" pitchFamily="18" charset="0"/>
                <a:cs typeface="Times New Roman" panose="02020603050405020304" pitchFamily="18" charset="0"/>
              </a:rPr>
              <a:t>•</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Na festa de Geraldinho</a:t>
            </a:r>
            <a:r>
              <a:rPr lang="pt-BR" sz="2600" dirty="0" smtClean="0">
                <a:latin typeface="Times New Roman" panose="02020603050405020304" pitchFamily="18" charset="0"/>
                <a:cs typeface="Times New Roman" panose="02020603050405020304" pitchFamily="18" charset="0"/>
              </a:rPr>
              <a:t>, houve muita bebedeira.</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Depois da chegada dos noivos</a:t>
            </a:r>
            <a:r>
              <a:rPr lang="pt-BR" sz="2600" dirty="0" smtClean="0">
                <a:latin typeface="Times New Roman" panose="02020603050405020304" pitchFamily="18" charset="0"/>
                <a:cs typeface="Times New Roman" panose="02020603050405020304" pitchFamily="18" charset="0"/>
              </a:rPr>
              <a:t>, a festa de casamento começou.</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037494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fontScale="92500" lnSpcReduction="10000"/>
          </a:bodyPr>
          <a:lstStyle/>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1) </a:t>
            </a:r>
            <a:r>
              <a:rPr lang="pt-BR" sz="2600" b="1" dirty="0" smtClean="0">
                <a:latin typeface="Times New Roman" panose="02020603050405020304" pitchFamily="18" charset="0"/>
                <a:cs typeface="Times New Roman" panose="02020603050405020304" pitchFamily="18" charset="0"/>
              </a:rPr>
              <a:t>Grife e classifique os adjuntos adverbiais abaixo</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a</a:t>
            </a:r>
            <a:r>
              <a:rPr lang="pt-BR" sz="2600" dirty="0" smtClean="0">
                <a:latin typeface="Times New Roman" panose="02020603050405020304" pitchFamily="18" charset="0"/>
                <a:cs typeface="Times New Roman" panose="02020603050405020304" pitchFamily="18" charset="0"/>
              </a:rPr>
              <a:t>) Cometeu o crime premeditadamente.</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b) Outrora, éramos felizes.</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c) O sertanejo ficara arruinado com a seca. </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d) Saiu com amigos.</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e) O conferencista dissertou sobre a febre amarela. </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f) Quebravam a pedreira a picareta.</a:t>
            </a:r>
          </a:p>
          <a:p>
            <a:pPr marL="0" indent="0" algn="just">
              <a:spcBef>
                <a:spcPts val="0"/>
              </a:spcBef>
              <a:buNone/>
            </a:pPr>
            <a:r>
              <a:rPr lang="pt-BR" sz="2600" dirty="0">
                <a:latin typeface="Times New Roman" panose="02020603050405020304" pitchFamily="18" charset="0"/>
                <a:cs typeface="Times New Roman" panose="02020603050405020304" pitchFamily="18" charset="0"/>
              </a:rPr>
              <a:t>g</a:t>
            </a:r>
            <a:r>
              <a:rPr lang="pt-BR" sz="2600" dirty="0" smtClean="0">
                <a:latin typeface="Times New Roman" panose="02020603050405020304" pitchFamily="18" charset="0"/>
                <a:cs typeface="Times New Roman" panose="02020603050405020304" pitchFamily="18" charset="0"/>
              </a:rPr>
              <a:t>) Partiremos de madrugada. </a:t>
            </a:r>
          </a:p>
          <a:p>
            <a:pPr marL="0" indent="0" algn="just">
              <a:spcBef>
                <a:spcPts val="0"/>
              </a:spcBef>
              <a:buNone/>
            </a:pPr>
            <a:r>
              <a:rPr lang="pt-BR" sz="2600" dirty="0">
                <a:latin typeface="Times New Roman" panose="02020603050405020304" pitchFamily="18" charset="0"/>
                <a:cs typeface="Times New Roman" panose="02020603050405020304" pitchFamily="18" charset="0"/>
              </a:rPr>
              <a:t>h</a:t>
            </a:r>
            <a:r>
              <a:rPr lang="pt-BR" sz="2600" dirty="0" smtClean="0">
                <a:latin typeface="Times New Roman" panose="02020603050405020304" pitchFamily="18" charset="0"/>
                <a:cs typeface="Times New Roman" panose="02020603050405020304" pitchFamily="18" charset="0"/>
              </a:rPr>
              <a:t>) O navio passou longe.</a:t>
            </a:r>
          </a:p>
          <a:p>
            <a:pPr marL="0" indent="0" algn="just">
              <a:spcBef>
                <a:spcPts val="0"/>
              </a:spcBef>
              <a:buNone/>
            </a:pPr>
            <a:r>
              <a:rPr lang="pt-BR" sz="2600" dirty="0">
                <a:latin typeface="Times New Roman" panose="02020603050405020304" pitchFamily="18" charset="0"/>
                <a:cs typeface="Times New Roman" panose="02020603050405020304" pitchFamily="18" charset="0"/>
              </a:rPr>
              <a:t>i</a:t>
            </a:r>
            <a:r>
              <a:rPr lang="pt-BR" sz="2600" dirty="0" smtClean="0">
                <a:latin typeface="Times New Roman" panose="02020603050405020304" pitchFamily="18" charset="0"/>
                <a:cs typeface="Times New Roman" panose="02020603050405020304" pitchFamily="18" charset="0"/>
              </a:rPr>
              <a:t>) Morreu de sede.</a:t>
            </a:r>
          </a:p>
          <a:p>
            <a:pPr marL="0" indent="0" algn="just">
              <a:spcBef>
                <a:spcPts val="0"/>
              </a:spcBef>
              <a:buNone/>
            </a:pPr>
            <a:r>
              <a:rPr lang="pt-BR" sz="2600" dirty="0">
                <a:latin typeface="Times New Roman" panose="02020603050405020304" pitchFamily="18" charset="0"/>
                <a:cs typeface="Times New Roman" panose="02020603050405020304" pitchFamily="18" charset="0"/>
              </a:rPr>
              <a:t>j</a:t>
            </a:r>
            <a:r>
              <a:rPr lang="pt-BR" sz="2600" dirty="0" smtClean="0">
                <a:latin typeface="Times New Roman" panose="02020603050405020304" pitchFamily="18" charset="0"/>
                <a:cs typeface="Times New Roman" panose="02020603050405020304" pitchFamily="18" charset="0"/>
              </a:rPr>
              <a:t>) Olhou-me de esguelha.</a:t>
            </a:r>
          </a:p>
          <a:p>
            <a:pPr marL="0" indent="0" algn="just">
              <a:spcBef>
                <a:spcPts val="0"/>
              </a:spcBef>
              <a:buNone/>
            </a:pPr>
            <a:r>
              <a:rPr lang="pt-BR" sz="2600" dirty="0">
                <a:latin typeface="Times New Roman" panose="02020603050405020304" pitchFamily="18" charset="0"/>
                <a:cs typeface="Times New Roman" panose="02020603050405020304" pitchFamily="18" charset="0"/>
              </a:rPr>
              <a:t>k</a:t>
            </a:r>
            <a:r>
              <a:rPr lang="pt-BR" sz="2600" dirty="0" smtClean="0">
                <a:latin typeface="Times New Roman" panose="02020603050405020304" pitchFamily="18" charset="0"/>
                <a:cs typeface="Times New Roman" panose="02020603050405020304" pitchFamily="18" charset="0"/>
              </a:rPr>
              <a:t>) Estudou para o concurso do Tribunal.</a:t>
            </a:r>
          </a:p>
          <a:p>
            <a:pPr marL="0" indent="0" algn="just">
              <a:spcBef>
                <a:spcPts val="0"/>
              </a:spcBef>
              <a:buNone/>
            </a:pPr>
            <a:r>
              <a:rPr lang="pt-BR" sz="2400" dirty="0">
                <a:latin typeface="Times New Roman" panose="02020603050405020304" pitchFamily="18" charset="0"/>
                <a:cs typeface="Times New Roman" panose="02020603050405020304" pitchFamily="18" charset="0"/>
              </a:rPr>
              <a:t>l</a:t>
            </a:r>
            <a:r>
              <a:rPr lang="pt-BR" sz="2400" dirty="0" smtClean="0">
                <a:latin typeface="Times New Roman" panose="02020603050405020304" pitchFamily="18" charset="0"/>
                <a:cs typeface="Times New Roman" panose="02020603050405020304" pitchFamily="18" charset="0"/>
              </a:rPr>
              <a:t>) Desistiu do concurso por moléstia.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313310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600" dirty="0">
                <a:latin typeface="Times New Roman" panose="02020603050405020304" pitchFamily="18" charset="0"/>
                <a:cs typeface="Times New Roman" panose="02020603050405020304" pitchFamily="18" charset="0"/>
              </a:rPr>
              <a:t>2</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Coloque as orações abaixo na ordem direta. Em seguida, classifique os seus termos</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a</a:t>
            </a:r>
            <a:r>
              <a:rPr lang="pt-BR" sz="2600" dirty="0" smtClean="0">
                <a:latin typeface="Times New Roman" panose="02020603050405020304" pitchFamily="18" charset="0"/>
                <a:cs typeface="Times New Roman" panose="02020603050405020304" pitchFamily="18" charset="0"/>
              </a:rPr>
              <a:t>) Às vezes basta um sorriso.</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b) Ontem chegaram os meninos.</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c) Na mata mataram o sabiá.</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570995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000" dirty="0">
                <a:latin typeface="Times New Roman" panose="02020603050405020304" pitchFamily="18" charset="0"/>
                <a:cs typeface="Times New Roman" panose="02020603050405020304" pitchFamily="18" charset="0"/>
              </a:rPr>
              <a:t>3</a:t>
            </a:r>
            <a:r>
              <a:rPr lang="pt-BR" sz="2000" dirty="0" smtClean="0">
                <a:latin typeface="Times New Roman" panose="02020603050405020304" pitchFamily="18" charset="0"/>
                <a:cs typeface="Times New Roman" panose="02020603050405020304" pitchFamily="18" charset="0"/>
              </a:rPr>
              <a:t>) </a:t>
            </a:r>
            <a:r>
              <a:rPr lang="pt-BR" sz="2000" b="1" dirty="0" smtClean="0">
                <a:latin typeface="Times New Roman" panose="02020603050405020304" pitchFamily="18" charset="0"/>
                <a:cs typeface="Times New Roman" panose="02020603050405020304" pitchFamily="18" charset="0"/>
              </a:rPr>
              <a:t>Pontue as orações abaixo</a:t>
            </a:r>
            <a:r>
              <a:rPr lang="pt-BR" sz="20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000" dirty="0">
              <a:latin typeface="Times New Roman" panose="02020603050405020304" pitchFamily="18" charset="0"/>
              <a:cs typeface="Times New Roman" panose="02020603050405020304" pitchFamily="18" charset="0"/>
            </a:endParaRPr>
          </a:p>
          <a:p>
            <a:pPr marL="0" indent="0" algn="just">
              <a:spcBef>
                <a:spcPts val="0"/>
              </a:spcBef>
              <a:buNone/>
            </a:pPr>
            <a:r>
              <a:rPr lang="pt-BR" sz="2000" dirty="0">
                <a:latin typeface="Times New Roman" panose="02020603050405020304" pitchFamily="18" charset="0"/>
                <a:cs typeface="Times New Roman" panose="02020603050405020304" pitchFamily="18" charset="0"/>
              </a:rPr>
              <a:t>a</a:t>
            </a:r>
            <a:r>
              <a:rPr lang="pt-BR" sz="2000" dirty="0" smtClean="0">
                <a:latin typeface="Times New Roman" panose="02020603050405020304" pitchFamily="18" charset="0"/>
                <a:cs typeface="Times New Roman" panose="02020603050405020304" pitchFamily="18" charset="0"/>
              </a:rPr>
              <a:t>) Encontrei alguns professores hoje pela manhã reunidos com a diretora.</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b) Hoje pela manhã encontrei alguns professores reunidos com a diretora.</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c) Encontrei alguns professores reunidos com a diretora hoje pela manhã.</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d) Hoje todos os envolvidos faltaram.</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e) No país foram eleitos mais de 500 deputados e senadores. </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f) No mês passado a nova professora brigou com a turma.</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g) A nova professora no mês passado, brigou com a turma.</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h) A </a:t>
            </a:r>
            <a:r>
              <a:rPr lang="pt-BR" sz="2000" dirty="0" smtClean="0">
                <a:latin typeface="Times New Roman" panose="02020603050405020304" pitchFamily="18" charset="0"/>
                <a:cs typeface="Times New Roman" panose="02020603050405020304" pitchFamily="18" charset="0"/>
              </a:rPr>
              <a:t>nova </a:t>
            </a:r>
            <a:r>
              <a:rPr lang="pt-BR" sz="2000" dirty="0" smtClean="0">
                <a:latin typeface="Times New Roman" panose="02020603050405020304" pitchFamily="18" charset="0"/>
                <a:cs typeface="Times New Roman" panose="02020603050405020304" pitchFamily="18" charset="0"/>
              </a:rPr>
              <a:t>professora brigou com a turma no mês passado.</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i) Na reunião de ontem elegeu-se o novo diretor.</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j) Naqueles tempos </a:t>
            </a:r>
            <a:r>
              <a:rPr lang="pt-BR" sz="2000" dirty="0" smtClean="0">
                <a:latin typeface="Times New Roman" panose="02020603050405020304" pitchFamily="18" charset="0"/>
                <a:cs typeface="Times New Roman" panose="02020603050405020304" pitchFamily="18" charset="0"/>
              </a:rPr>
              <a:t>antigos </a:t>
            </a:r>
            <a:r>
              <a:rPr lang="pt-BR" sz="2000" dirty="0" smtClean="0">
                <a:latin typeface="Times New Roman" panose="02020603050405020304" pitchFamily="18" charset="0"/>
                <a:cs typeface="Times New Roman" panose="02020603050405020304" pitchFamily="18" charset="0"/>
              </a:rPr>
              <a:t>havia mais respeito entre as pessoas.</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k) O candidato abandonou suas convicções por privilégios econômicos. </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l) Por privilégios econômicos o candidato abandonou suas convicções.</a:t>
            </a:r>
          </a:p>
          <a:p>
            <a:pPr marL="0" indent="0" algn="just">
              <a:spcBef>
                <a:spcPts val="0"/>
              </a:spcBef>
              <a:buNone/>
            </a:pPr>
            <a:r>
              <a:rPr lang="pt-BR" sz="2000" dirty="0" smtClean="0">
                <a:latin typeface="Times New Roman" panose="02020603050405020304" pitchFamily="18" charset="0"/>
                <a:cs typeface="Times New Roman" panose="02020603050405020304" pitchFamily="18" charset="0"/>
              </a:rPr>
              <a:t>m) Há em cada canto de minha alma um altar a um deus diferente.	</a:t>
            </a:r>
            <a:endParaRPr lang="pt-BR" sz="20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735379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fontScale="77500" lnSpcReduction="20000"/>
          </a:bodyPr>
          <a:lstStyle/>
          <a:p>
            <a:pPr marL="0" indent="0" algn="just">
              <a:spcBef>
                <a:spcPts val="0"/>
              </a:spcBef>
              <a:buNone/>
            </a:pPr>
            <a:r>
              <a:rPr lang="pt-BR" sz="2600" dirty="0">
                <a:latin typeface="Times New Roman" panose="02020603050405020304" pitchFamily="18" charset="0"/>
                <a:cs typeface="Times New Roman" panose="02020603050405020304" pitchFamily="18" charset="0"/>
              </a:rPr>
              <a:t>3</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Resposta</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a</a:t>
            </a:r>
            <a:r>
              <a:rPr lang="pt-BR" sz="2600" dirty="0" smtClean="0">
                <a:latin typeface="Times New Roman" panose="02020603050405020304" pitchFamily="18" charset="0"/>
                <a:cs typeface="Times New Roman" panose="02020603050405020304" pitchFamily="18" charset="0"/>
              </a:rPr>
              <a:t>) Encontrei alguns professores, hoje pela manhã, reunidos com a diretora.</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b) Hoje pela manhã, encontrei alguns professores reunidos com a diretora.</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c) Encontrei alguns professores reunidos com a diretora hoje pela manhã.</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d) Hoje, todos os envolvidos faltaram. (Facultativa)</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e) No país, foram eleitos mais de 500 deputados e senadores. </a:t>
            </a:r>
            <a:r>
              <a:rPr lang="pt-BR" sz="2600" dirty="0">
                <a:latin typeface="Times New Roman" panose="02020603050405020304" pitchFamily="18" charset="0"/>
                <a:cs typeface="Times New Roman" panose="02020603050405020304" pitchFamily="18" charset="0"/>
              </a:rPr>
              <a:t>(Facultativa</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f) No mês passado, a nova professora brigou com a turma.</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g) A nova professora, no mês passado, brigou com a turma.</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h) A </a:t>
            </a:r>
            <a:r>
              <a:rPr lang="pt-BR" sz="2600" dirty="0" smtClean="0">
                <a:latin typeface="Times New Roman" panose="02020603050405020304" pitchFamily="18" charset="0"/>
                <a:cs typeface="Times New Roman" panose="02020603050405020304" pitchFamily="18" charset="0"/>
              </a:rPr>
              <a:t>nova </a:t>
            </a:r>
            <a:r>
              <a:rPr lang="pt-BR" sz="2600" dirty="0" smtClean="0">
                <a:latin typeface="Times New Roman" panose="02020603050405020304" pitchFamily="18" charset="0"/>
                <a:cs typeface="Times New Roman" panose="02020603050405020304" pitchFamily="18" charset="0"/>
              </a:rPr>
              <a:t>professora brigou com a turma no mês passado.</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i) Na reunião de ontem, elegeu-se o novo diretor.</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j) Naqueles tempos antigos, havia mais respeito entre as pessoas.</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k) O candidato abandonou suas convicções por privilégios econômicos. </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l) Por privilégios econômicos, o candidato abandonou suas convicções.</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m) Há, em cada canto de minha alma, um altar a um deus diferente.</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592047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600" dirty="0">
                <a:latin typeface="Times New Roman" panose="02020603050405020304" pitchFamily="18" charset="0"/>
                <a:cs typeface="Times New Roman" panose="02020603050405020304" pitchFamily="18" charset="0"/>
              </a:rPr>
              <a:t>4</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Leia o trecho a seguir. Depois, encontre e classifique os 10 adjuntos adverbiais</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“Machado de Assis indubitavelmente fez fortuna intelectual com sua literatura por conta de sua habilidade literária. Naquela época, não era tão fácil como nos nossos dias entrar no mercado da literatura. Machado conquistou públicos homéricos com sua pena, e ainda o faz”.</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4067488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600" dirty="0">
                <a:latin typeface="Times New Roman" panose="02020603050405020304" pitchFamily="18" charset="0"/>
                <a:cs typeface="Times New Roman" panose="02020603050405020304" pitchFamily="18" charset="0"/>
              </a:rPr>
              <a:t>4</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Correção</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“Machado de Assis </a:t>
            </a:r>
            <a:r>
              <a:rPr lang="pt-BR" sz="2600" b="1" dirty="0" smtClean="0">
                <a:latin typeface="Times New Roman" panose="02020603050405020304" pitchFamily="18" charset="0"/>
                <a:cs typeface="Times New Roman" panose="02020603050405020304" pitchFamily="18" charset="0"/>
              </a:rPr>
              <a:t>indubitavelmente</a:t>
            </a:r>
            <a:r>
              <a:rPr lang="pt-BR" sz="2600" dirty="0" smtClean="0">
                <a:latin typeface="Times New Roman" panose="02020603050405020304" pitchFamily="18" charset="0"/>
                <a:cs typeface="Times New Roman" panose="02020603050405020304" pitchFamily="18" charset="0"/>
              </a:rPr>
              <a:t> (afirmação) fez fortuna intelectual </a:t>
            </a:r>
            <a:r>
              <a:rPr lang="pt-BR" sz="2600" b="1" dirty="0" smtClean="0">
                <a:latin typeface="Times New Roman" panose="02020603050405020304" pitchFamily="18" charset="0"/>
                <a:cs typeface="Times New Roman" panose="02020603050405020304" pitchFamily="18" charset="0"/>
              </a:rPr>
              <a:t>com sua literatura </a:t>
            </a:r>
            <a:r>
              <a:rPr lang="pt-BR" sz="2600" dirty="0" smtClean="0">
                <a:latin typeface="Times New Roman" panose="02020603050405020304" pitchFamily="18" charset="0"/>
                <a:cs typeface="Times New Roman" panose="02020603050405020304" pitchFamily="18" charset="0"/>
              </a:rPr>
              <a:t>(instrumento) </a:t>
            </a:r>
            <a:r>
              <a:rPr lang="pt-BR" sz="2600" b="1" dirty="0" smtClean="0">
                <a:latin typeface="Times New Roman" panose="02020603050405020304" pitchFamily="18" charset="0"/>
                <a:cs typeface="Times New Roman" panose="02020603050405020304" pitchFamily="18" charset="0"/>
              </a:rPr>
              <a:t>por conta de sua habilidade literária</a:t>
            </a:r>
            <a:r>
              <a:rPr lang="pt-BR" sz="2600" dirty="0" smtClean="0">
                <a:latin typeface="Times New Roman" panose="02020603050405020304" pitchFamily="18" charset="0"/>
                <a:cs typeface="Times New Roman" panose="02020603050405020304" pitchFamily="18" charset="0"/>
              </a:rPr>
              <a:t> (causa). </a:t>
            </a:r>
            <a:r>
              <a:rPr lang="pt-BR" sz="2600" b="1" dirty="0" smtClean="0">
                <a:latin typeface="Times New Roman" panose="02020603050405020304" pitchFamily="18" charset="0"/>
                <a:cs typeface="Times New Roman" panose="02020603050405020304" pitchFamily="18" charset="0"/>
              </a:rPr>
              <a:t>Naquela</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época</a:t>
            </a:r>
            <a:r>
              <a:rPr lang="pt-BR" sz="2600" dirty="0" smtClean="0">
                <a:latin typeface="Times New Roman" panose="02020603050405020304" pitchFamily="18" charset="0"/>
                <a:cs typeface="Times New Roman" panose="02020603050405020304" pitchFamily="18" charset="0"/>
              </a:rPr>
              <a:t> (tempo), </a:t>
            </a:r>
            <a:r>
              <a:rPr lang="pt-BR" sz="2600" b="1" dirty="0" smtClean="0">
                <a:latin typeface="Times New Roman" panose="02020603050405020304" pitchFamily="18" charset="0"/>
                <a:cs typeface="Times New Roman" panose="02020603050405020304" pitchFamily="18" charset="0"/>
              </a:rPr>
              <a:t>não</a:t>
            </a:r>
            <a:r>
              <a:rPr lang="pt-BR" sz="2600" dirty="0" smtClean="0">
                <a:latin typeface="Times New Roman" panose="02020603050405020304" pitchFamily="18" charset="0"/>
                <a:cs typeface="Times New Roman" panose="02020603050405020304" pitchFamily="18" charset="0"/>
              </a:rPr>
              <a:t> (negação) era </a:t>
            </a:r>
            <a:r>
              <a:rPr lang="pt-BR" sz="2600" b="1" dirty="0" smtClean="0">
                <a:latin typeface="Times New Roman" panose="02020603050405020304" pitchFamily="18" charset="0"/>
                <a:cs typeface="Times New Roman" panose="02020603050405020304" pitchFamily="18" charset="0"/>
              </a:rPr>
              <a:t>tão</a:t>
            </a:r>
            <a:r>
              <a:rPr lang="pt-BR" sz="2600" dirty="0" smtClean="0">
                <a:latin typeface="Times New Roman" panose="02020603050405020304" pitchFamily="18" charset="0"/>
                <a:cs typeface="Times New Roman" panose="02020603050405020304" pitchFamily="18" charset="0"/>
              </a:rPr>
              <a:t> (intensidade) fácil </a:t>
            </a:r>
            <a:r>
              <a:rPr lang="pt-BR" sz="2600" b="1" dirty="0" smtClean="0">
                <a:latin typeface="Times New Roman" panose="02020603050405020304" pitchFamily="18" charset="0"/>
                <a:cs typeface="Times New Roman" panose="02020603050405020304" pitchFamily="18" charset="0"/>
              </a:rPr>
              <a:t>como nos nossos dias </a:t>
            </a:r>
            <a:r>
              <a:rPr lang="pt-BR" sz="2600" dirty="0" smtClean="0">
                <a:latin typeface="Times New Roman" panose="02020603050405020304" pitchFamily="18" charset="0"/>
                <a:cs typeface="Times New Roman" panose="02020603050405020304" pitchFamily="18" charset="0"/>
              </a:rPr>
              <a:t>(comparação) entrar </a:t>
            </a:r>
            <a:r>
              <a:rPr lang="pt-BR" sz="2600" b="1" dirty="0" smtClean="0">
                <a:latin typeface="Times New Roman" panose="02020603050405020304" pitchFamily="18" charset="0"/>
                <a:cs typeface="Times New Roman" panose="02020603050405020304" pitchFamily="18" charset="0"/>
              </a:rPr>
              <a:t>no mercado da literatura</a:t>
            </a:r>
            <a:r>
              <a:rPr lang="pt-BR" sz="2600" dirty="0" smtClean="0">
                <a:latin typeface="Times New Roman" panose="02020603050405020304" pitchFamily="18" charset="0"/>
                <a:cs typeface="Times New Roman" panose="02020603050405020304" pitchFamily="18" charset="0"/>
              </a:rPr>
              <a:t> (lugar). Machado conquistou públicos homéricos </a:t>
            </a:r>
            <a:r>
              <a:rPr lang="pt-BR" sz="2600" b="1" dirty="0" smtClean="0">
                <a:latin typeface="Times New Roman" panose="02020603050405020304" pitchFamily="18" charset="0"/>
                <a:cs typeface="Times New Roman" panose="02020603050405020304" pitchFamily="18" charset="0"/>
              </a:rPr>
              <a:t>com sua pena</a:t>
            </a:r>
            <a:r>
              <a:rPr lang="pt-BR" sz="2600" dirty="0" smtClean="0">
                <a:latin typeface="Times New Roman" panose="02020603050405020304" pitchFamily="18" charset="0"/>
                <a:cs typeface="Times New Roman" panose="02020603050405020304" pitchFamily="18" charset="0"/>
              </a:rPr>
              <a:t> (instrumento), e </a:t>
            </a:r>
            <a:r>
              <a:rPr lang="pt-BR" sz="2600" b="1" dirty="0" smtClean="0">
                <a:latin typeface="Times New Roman" panose="02020603050405020304" pitchFamily="18" charset="0"/>
                <a:cs typeface="Times New Roman" panose="02020603050405020304" pitchFamily="18" charset="0"/>
              </a:rPr>
              <a:t>ainda</a:t>
            </a:r>
            <a:r>
              <a:rPr lang="pt-BR" sz="2600" dirty="0" smtClean="0">
                <a:latin typeface="Times New Roman" panose="02020603050405020304" pitchFamily="18" charset="0"/>
                <a:cs typeface="Times New Roman" panose="02020603050405020304" pitchFamily="18" charset="0"/>
              </a:rPr>
              <a:t> (tempo) o faz”.</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91337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5) </a:t>
            </a:r>
            <a:r>
              <a:rPr lang="pt-BR" sz="2600" b="1" dirty="0" smtClean="0">
                <a:latin typeface="Times New Roman" panose="02020603050405020304" pitchFamily="18" charset="0"/>
                <a:cs typeface="Times New Roman" panose="02020603050405020304" pitchFamily="18" charset="0"/>
              </a:rPr>
              <a:t>Leia o trecho a seguir. Depois, encontre e classifique os 6 adjuntos adverbiais</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“Existe um pássaro chamado bandeirinha que tem as cores da bandeira do Brasil. Ele vive na Mata Atlântica e pode ser encontrado também em algumas cidades. Ao se associar com outra espécies de pássaros em busca de comida, sua plumagem de cor viva não chama tanta atenção”.</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712911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lnSpcReduction="10000"/>
          </a:bodyPr>
          <a:lstStyle/>
          <a:p>
            <a:pPr marL="0" indent="0" algn="just">
              <a:buNone/>
            </a:pPr>
            <a:r>
              <a:rPr lang="pt-BR" sz="2400" dirty="0" smtClean="0">
                <a:latin typeface="Times New Roman" panose="02020603050405020304" pitchFamily="18" charset="0"/>
                <a:cs typeface="Times New Roman" panose="02020603050405020304" pitchFamily="18" charset="0"/>
              </a:rPr>
              <a:t>• Ele pode transmitir </a:t>
            </a:r>
            <a:r>
              <a:rPr lang="pt-BR" sz="2400" b="1" dirty="0" smtClean="0">
                <a:latin typeface="Times New Roman" panose="02020603050405020304" pitchFamily="18" charset="0"/>
                <a:cs typeface="Times New Roman" panose="02020603050405020304" pitchFamily="18" charset="0"/>
              </a:rPr>
              <a:t>circunstância</a:t>
            </a:r>
            <a:r>
              <a:rPr lang="pt-BR" sz="2400" dirty="0" smtClean="0">
                <a:latin typeface="Times New Roman" panose="02020603050405020304" pitchFamily="18" charset="0"/>
                <a:cs typeface="Times New Roman" panose="02020603050405020304" pitchFamily="18" charset="0"/>
              </a:rPr>
              <a:t> a três classes gramaticais: </a:t>
            </a:r>
            <a:r>
              <a:rPr lang="pt-BR" sz="2400" b="1" dirty="0" smtClean="0">
                <a:latin typeface="Times New Roman" panose="02020603050405020304" pitchFamily="18" charset="0"/>
                <a:cs typeface="Times New Roman" panose="02020603050405020304" pitchFamily="18" charset="0"/>
              </a:rPr>
              <a:t>verbo</a:t>
            </a: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adjetivo</a:t>
            </a:r>
            <a:r>
              <a:rPr lang="pt-BR" sz="2400" dirty="0" smtClean="0">
                <a:latin typeface="Times New Roman" panose="02020603050405020304" pitchFamily="18" charset="0"/>
                <a:cs typeface="Times New Roman" panose="02020603050405020304" pitchFamily="18" charset="0"/>
              </a:rPr>
              <a:t> ou outro </a:t>
            </a:r>
            <a:r>
              <a:rPr lang="pt-BR" sz="2400" b="1" dirty="0" smtClean="0">
                <a:latin typeface="Times New Roman" panose="02020603050405020304" pitchFamily="18" charset="0"/>
                <a:cs typeface="Times New Roman" panose="02020603050405020304" pitchFamily="18" charset="0"/>
              </a:rPr>
              <a:t>advérbio</a:t>
            </a:r>
            <a:r>
              <a:rPr lang="pt-BR" sz="2400" dirty="0" smtClean="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Eu aprendi </a:t>
            </a:r>
            <a:r>
              <a:rPr lang="pt-BR" sz="2400" b="1" dirty="0" smtClean="0">
                <a:latin typeface="Times New Roman" panose="02020603050405020304" pitchFamily="18" charset="0"/>
                <a:cs typeface="Times New Roman" panose="02020603050405020304" pitchFamily="18" charset="0"/>
              </a:rPr>
              <a:t>rapidamente</a:t>
            </a:r>
            <a:r>
              <a:rPr lang="pt-BR" sz="2400" dirty="0" smtClean="0">
                <a:latin typeface="Times New Roman" panose="02020603050405020304" pitchFamily="18" charset="0"/>
                <a:cs typeface="Times New Roman" panose="02020603050405020304" pitchFamily="18" charset="0"/>
              </a:rPr>
              <a:t>.</a:t>
            </a:r>
          </a:p>
          <a:p>
            <a:pPr marL="0" indent="0" algn="just">
              <a:buNone/>
            </a:pPr>
            <a:r>
              <a:rPr lang="pt-BR" sz="1400" dirty="0">
                <a:latin typeface="Times New Roman" panose="02020603050405020304" pitchFamily="18" charset="0"/>
                <a:cs typeface="Times New Roman" panose="02020603050405020304" pitchFamily="18" charset="0"/>
              </a:rPr>
              <a:t> </a:t>
            </a:r>
            <a:r>
              <a:rPr lang="pt-BR" sz="1400" dirty="0" smtClean="0">
                <a:latin typeface="Times New Roman" panose="02020603050405020304" pitchFamily="18" charset="0"/>
                <a:cs typeface="Times New Roman" panose="02020603050405020304" pitchFamily="18" charset="0"/>
              </a:rPr>
              <a:t>                   Verbo          Adjunto Adverbial</a:t>
            </a:r>
            <a:endParaRPr lang="pt-BR" sz="1400" dirty="0">
              <a:latin typeface="Times New Roman" panose="02020603050405020304" pitchFamily="18" charset="0"/>
              <a:cs typeface="Times New Roman" panose="02020603050405020304" pitchFamily="18" charset="0"/>
            </a:endParaRPr>
          </a:p>
          <a:p>
            <a:pPr marL="0" indent="0" algn="just">
              <a:buNone/>
            </a:pPr>
            <a:endParaRPr lang="pt-BR" sz="15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Eu 	vivia 	 </a:t>
            </a:r>
            <a:r>
              <a:rPr lang="pt-BR" sz="2400" b="1" dirty="0" smtClean="0">
                <a:latin typeface="Times New Roman" panose="02020603050405020304" pitchFamily="18" charset="0"/>
                <a:cs typeface="Times New Roman" panose="02020603050405020304" pitchFamily="18" charset="0"/>
              </a:rPr>
              <a:t>muito </a:t>
            </a:r>
            <a:r>
              <a:rPr lang="pt-BR" sz="2400" b="1" dirty="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  longe de todos</a:t>
            </a:r>
            <a:r>
              <a:rPr lang="pt-BR" sz="24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      </a:t>
            </a:r>
            <a:r>
              <a:rPr lang="pt-BR" sz="1400" dirty="0" smtClean="0">
                <a:latin typeface="Times New Roman" panose="02020603050405020304" pitchFamily="18" charset="0"/>
                <a:cs typeface="Times New Roman" panose="02020603050405020304" pitchFamily="18" charset="0"/>
              </a:rPr>
              <a:t>Adjunto Adverbial             Advérbio</a:t>
            </a:r>
            <a:endParaRPr lang="pt-BR" sz="1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Ela 	estava 	    </a:t>
            </a:r>
            <a:r>
              <a:rPr lang="pt-BR" sz="2400" b="1" dirty="0" smtClean="0">
                <a:latin typeface="Times New Roman" panose="02020603050405020304" pitchFamily="18" charset="0"/>
                <a:cs typeface="Times New Roman" panose="02020603050405020304" pitchFamily="18" charset="0"/>
              </a:rPr>
              <a:t>meio       </a:t>
            </a:r>
            <a:r>
              <a:rPr lang="pt-BR" sz="2400" dirty="0" smtClean="0">
                <a:latin typeface="Times New Roman" panose="02020603050405020304" pitchFamily="18" charset="0"/>
                <a:cs typeface="Times New Roman" panose="02020603050405020304" pitchFamily="18" charset="0"/>
              </a:rPr>
              <a:t>triste.</a:t>
            </a:r>
          </a:p>
          <a:p>
            <a:pPr marL="0" indent="0" algn="just">
              <a:buNone/>
            </a:pPr>
            <a:r>
              <a:rPr lang="pt-BR" sz="1400" dirty="0">
                <a:latin typeface="Times New Roman" panose="02020603050405020304" pitchFamily="18" charset="0"/>
                <a:cs typeface="Times New Roman" panose="02020603050405020304" pitchFamily="18" charset="0"/>
              </a:rPr>
              <a:t>                     </a:t>
            </a:r>
            <a:r>
              <a:rPr lang="pt-BR" sz="1400" dirty="0" smtClean="0">
                <a:latin typeface="Times New Roman" panose="02020603050405020304" pitchFamily="18" charset="0"/>
                <a:cs typeface="Times New Roman" panose="02020603050405020304" pitchFamily="18" charset="0"/>
              </a:rPr>
              <a:t>                   Adjunto Adverbial     Adjetivo</a:t>
            </a:r>
            <a:endParaRPr lang="pt-BR" sz="1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7034194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5) </a:t>
            </a:r>
            <a:r>
              <a:rPr lang="pt-BR" sz="2600" b="1" dirty="0" smtClean="0">
                <a:latin typeface="Times New Roman" panose="02020603050405020304" pitchFamily="18" charset="0"/>
                <a:cs typeface="Times New Roman" panose="02020603050405020304" pitchFamily="18" charset="0"/>
              </a:rPr>
              <a:t>Correção</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“Existe um pássaro chamado bandeirinha que tem as cores da bandeira do Brasil. Ele vive </a:t>
            </a:r>
            <a:r>
              <a:rPr lang="pt-BR" sz="2600" b="1" dirty="0" smtClean="0">
                <a:latin typeface="Times New Roman" panose="02020603050405020304" pitchFamily="18" charset="0"/>
                <a:cs typeface="Times New Roman" panose="02020603050405020304" pitchFamily="18" charset="0"/>
              </a:rPr>
              <a:t>na Mata Atlântica </a:t>
            </a:r>
            <a:r>
              <a:rPr lang="pt-BR" sz="2600" dirty="0" smtClean="0">
                <a:latin typeface="Times New Roman" panose="02020603050405020304" pitchFamily="18" charset="0"/>
                <a:cs typeface="Times New Roman" panose="02020603050405020304" pitchFamily="18" charset="0"/>
              </a:rPr>
              <a:t>(lugar) e pode ser encontrado também </a:t>
            </a:r>
            <a:r>
              <a:rPr lang="pt-BR" sz="2600" b="1" dirty="0" smtClean="0">
                <a:latin typeface="Times New Roman" panose="02020603050405020304" pitchFamily="18" charset="0"/>
                <a:cs typeface="Times New Roman" panose="02020603050405020304" pitchFamily="18" charset="0"/>
              </a:rPr>
              <a:t>em algumas cidades </a:t>
            </a:r>
            <a:r>
              <a:rPr lang="pt-BR" sz="2600" dirty="0" smtClean="0">
                <a:latin typeface="Times New Roman" panose="02020603050405020304" pitchFamily="18" charset="0"/>
                <a:cs typeface="Times New Roman" panose="02020603050405020304" pitchFamily="18" charset="0"/>
              </a:rPr>
              <a:t>(lugar). Ao se associar com outra espécies de pássaros </a:t>
            </a:r>
            <a:r>
              <a:rPr lang="pt-BR" sz="2600" b="1" dirty="0" smtClean="0">
                <a:latin typeface="Times New Roman" panose="02020603050405020304" pitchFamily="18" charset="0"/>
                <a:cs typeface="Times New Roman" panose="02020603050405020304" pitchFamily="18" charset="0"/>
              </a:rPr>
              <a:t>em busca de comida </a:t>
            </a:r>
            <a:r>
              <a:rPr lang="pt-BR" sz="2600" dirty="0" smtClean="0">
                <a:latin typeface="Times New Roman" panose="02020603050405020304" pitchFamily="18" charset="0"/>
                <a:cs typeface="Times New Roman" panose="02020603050405020304" pitchFamily="18" charset="0"/>
              </a:rPr>
              <a:t>(finalidade), sua plumagem de cor viva </a:t>
            </a:r>
            <a:r>
              <a:rPr lang="pt-BR" sz="2600" b="1" dirty="0" smtClean="0">
                <a:latin typeface="Times New Roman" panose="02020603050405020304" pitchFamily="18" charset="0"/>
                <a:cs typeface="Times New Roman" panose="02020603050405020304" pitchFamily="18" charset="0"/>
              </a:rPr>
              <a:t>já</a:t>
            </a:r>
            <a:r>
              <a:rPr lang="pt-BR" sz="2600" dirty="0" smtClean="0">
                <a:latin typeface="Times New Roman" panose="02020603050405020304" pitchFamily="18" charset="0"/>
                <a:cs typeface="Times New Roman" panose="02020603050405020304" pitchFamily="18" charset="0"/>
              </a:rPr>
              <a:t> (tempo) </a:t>
            </a:r>
            <a:r>
              <a:rPr lang="pt-BR" sz="2600" b="1" dirty="0" smtClean="0">
                <a:latin typeface="Times New Roman" panose="02020603050405020304" pitchFamily="18" charset="0"/>
                <a:cs typeface="Times New Roman" panose="02020603050405020304" pitchFamily="18" charset="0"/>
              </a:rPr>
              <a:t>não</a:t>
            </a:r>
            <a:r>
              <a:rPr lang="pt-BR" sz="2600" dirty="0" smtClean="0">
                <a:latin typeface="Times New Roman" panose="02020603050405020304" pitchFamily="18" charset="0"/>
                <a:cs typeface="Times New Roman" panose="02020603050405020304" pitchFamily="18" charset="0"/>
              </a:rPr>
              <a:t> (negação) chama </a:t>
            </a:r>
            <a:r>
              <a:rPr lang="pt-BR" sz="2600" b="1" dirty="0" smtClean="0">
                <a:latin typeface="Times New Roman" panose="02020603050405020304" pitchFamily="18" charset="0"/>
                <a:cs typeface="Times New Roman" panose="02020603050405020304" pitchFamily="18" charset="0"/>
              </a:rPr>
              <a:t>tanta</a:t>
            </a:r>
            <a:r>
              <a:rPr lang="pt-BR" sz="2600" dirty="0" smtClean="0">
                <a:latin typeface="Times New Roman" panose="02020603050405020304" pitchFamily="18" charset="0"/>
                <a:cs typeface="Times New Roman" panose="02020603050405020304" pitchFamily="18" charset="0"/>
              </a:rPr>
              <a:t> (intensidade) atenção.”.</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6607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spcBef>
                <a:spcPts val="0"/>
              </a:spcBef>
              <a:buNone/>
            </a:pPr>
            <a:r>
              <a:rPr lang="pt-BR" sz="2600" dirty="0">
                <a:latin typeface="Times New Roman" panose="02020603050405020304" pitchFamily="18" charset="0"/>
                <a:cs typeface="Times New Roman" panose="02020603050405020304" pitchFamily="18" charset="0"/>
              </a:rPr>
              <a:t>6</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Classifique os termos da oração</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pt-BR" sz="2600" dirty="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a:latin typeface="Times New Roman" panose="02020603050405020304" pitchFamily="18" charset="0"/>
                <a:cs typeface="Times New Roman" panose="02020603050405020304" pitchFamily="18" charset="0"/>
              </a:rPr>
              <a:t>a</a:t>
            </a:r>
            <a:r>
              <a:rPr lang="pt-BR" sz="2600" dirty="0" smtClean="0">
                <a:latin typeface="Times New Roman" panose="02020603050405020304" pitchFamily="18" charset="0"/>
                <a:cs typeface="Times New Roman" panose="02020603050405020304" pitchFamily="18" charset="0"/>
              </a:rPr>
              <a:t>) A enchente alagou a cidade na noite de ontem.</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b) O atleta correu muito.</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c) Provavelmente chegaremos atrasados.</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d) Ana e Rogério viajarão de avião.</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e) Necessita-se de atendentes no novo aeroporto.</a:t>
            </a:r>
          </a:p>
          <a:p>
            <a:pPr marL="0" indent="0" algn="just">
              <a:spcBef>
                <a:spcPts val="0"/>
              </a:spcBef>
              <a:buNone/>
            </a:pPr>
            <a:r>
              <a:rPr lang="pt-BR" sz="2600" dirty="0">
                <a:latin typeface="Times New Roman" panose="02020603050405020304" pitchFamily="18" charset="0"/>
                <a:cs typeface="Times New Roman" panose="02020603050405020304" pitchFamily="18" charset="0"/>
              </a:rPr>
              <a:t>f</a:t>
            </a:r>
            <a:r>
              <a:rPr lang="pt-BR" sz="2600" dirty="0" smtClean="0">
                <a:latin typeface="Times New Roman" panose="02020603050405020304" pitchFamily="18" charset="0"/>
                <a:cs typeface="Times New Roman" panose="02020603050405020304" pitchFamily="18" charset="0"/>
              </a:rPr>
              <a:t>) Nós gostamos muito da apresentação.</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044492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smtClean="0">
                <a:latin typeface="Times New Roman" panose="02020603050405020304" pitchFamily="18" charset="0"/>
                <a:cs typeface="Times New Roman" panose="02020603050405020304" pitchFamily="18" charset="0"/>
              </a:rPr>
              <a:t>7) </a:t>
            </a:r>
            <a:r>
              <a:rPr lang="pt-BR" sz="2800" b="1" dirty="0">
                <a:latin typeface="Times New Roman" panose="02020603050405020304" pitchFamily="18" charset="0"/>
                <a:cs typeface="Times New Roman" panose="02020603050405020304" pitchFamily="18" charset="0"/>
              </a:rPr>
              <a:t>(FAU-2016)</a:t>
            </a:r>
            <a:r>
              <a:rPr lang="pt-BR" sz="2800" dirty="0">
                <a:latin typeface="Times New Roman" panose="02020603050405020304" pitchFamily="18" charset="0"/>
                <a:cs typeface="Times New Roman" panose="02020603050405020304" pitchFamily="18" charset="0"/>
              </a:rPr>
              <a:t> Na frase: “Para a realização das provas do concurso, chegamos </a:t>
            </a:r>
            <a:r>
              <a:rPr lang="pt-BR" sz="2800" b="1" dirty="0">
                <a:latin typeface="Times New Roman" panose="02020603050405020304" pitchFamily="18" charset="0"/>
                <a:cs typeface="Times New Roman" panose="02020603050405020304" pitchFamily="18" charset="0"/>
              </a:rPr>
              <a:t>no ônibus das 7h</a:t>
            </a:r>
            <a:r>
              <a:rPr lang="pt-BR" sz="2800" dirty="0">
                <a:latin typeface="Times New Roman" panose="02020603050405020304" pitchFamily="18" charset="0"/>
                <a:cs typeface="Times New Roman" panose="02020603050405020304" pitchFamily="18" charset="0"/>
              </a:rPr>
              <a:t>.” A expressão destacada refere-se a</a:t>
            </a:r>
            <a:r>
              <a:rPr lang="pt-BR" sz="2800" dirty="0" smtClean="0">
                <a:latin typeface="Times New Roman" panose="02020603050405020304" pitchFamily="18" charset="0"/>
                <a:cs typeface="Times New Roman" panose="02020603050405020304" pitchFamily="18" charset="0"/>
              </a:rPr>
              <a:t>:</a:t>
            </a:r>
          </a:p>
          <a:p>
            <a:pPr marL="0" indent="0">
              <a:buNone/>
            </a:pPr>
            <a:endParaRPr lang="pt-BR" sz="2800" dirty="0">
              <a:latin typeface="Times New Roman" panose="02020603050405020304" pitchFamily="18" charset="0"/>
              <a:cs typeface="Times New Roman" panose="02020603050405020304" pitchFamily="18" charset="0"/>
            </a:endParaRPr>
          </a:p>
          <a:p>
            <a:pPr marL="0" indent="0">
              <a:buNone/>
            </a:pPr>
            <a:r>
              <a:rPr lang="pt-BR" sz="2800" dirty="0">
                <a:latin typeface="Times New Roman" panose="02020603050405020304" pitchFamily="18" charset="0"/>
                <a:cs typeface="Times New Roman" panose="02020603050405020304" pitchFamily="18" charset="0"/>
              </a:rPr>
              <a:t>a) ( ) Adjunto adverbial de meio.</a:t>
            </a:r>
          </a:p>
          <a:p>
            <a:pPr marL="0" indent="0">
              <a:buNone/>
            </a:pPr>
            <a:r>
              <a:rPr lang="pt-BR" sz="2800" dirty="0">
                <a:latin typeface="Times New Roman" panose="02020603050405020304" pitchFamily="18" charset="0"/>
                <a:cs typeface="Times New Roman" panose="02020603050405020304" pitchFamily="18" charset="0"/>
              </a:rPr>
              <a:t>b) ( ) Adjunto adverbial de tempo.</a:t>
            </a:r>
          </a:p>
          <a:p>
            <a:pPr marL="0" indent="0">
              <a:buNone/>
            </a:pPr>
            <a:r>
              <a:rPr lang="pt-BR" sz="2800" dirty="0">
                <a:latin typeface="Times New Roman" panose="02020603050405020304" pitchFamily="18" charset="0"/>
                <a:cs typeface="Times New Roman" panose="02020603050405020304" pitchFamily="18" charset="0"/>
              </a:rPr>
              <a:t>c) ( ) Adjunto adverbial de lugar.</a:t>
            </a:r>
          </a:p>
          <a:p>
            <a:pPr marL="0" indent="0">
              <a:buNone/>
            </a:pPr>
            <a:r>
              <a:rPr lang="pt-BR" sz="2800" dirty="0">
                <a:latin typeface="Times New Roman" panose="02020603050405020304" pitchFamily="18" charset="0"/>
                <a:cs typeface="Times New Roman" panose="02020603050405020304" pitchFamily="18" charset="0"/>
              </a:rPr>
              <a:t>d) ( ) Adjunto adverbial de modo.</a:t>
            </a:r>
          </a:p>
          <a:p>
            <a:pPr marL="0" indent="0">
              <a:buNone/>
            </a:pPr>
            <a:r>
              <a:rPr lang="pt-BR" sz="2800" dirty="0">
                <a:latin typeface="Times New Roman" panose="02020603050405020304" pitchFamily="18" charset="0"/>
                <a:cs typeface="Times New Roman" panose="02020603050405020304" pitchFamily="18" charset="0"/>
              </a:rPr>
              <a:t>e) ( ) Adjunto adverbial de meio e de tempo</a:t>
            </a:r>
            <a:r>
              <a:rPr lang="pt-BR" sz="2800" b="1" dirty="0">
                <a:latin typeface="Times New Roman" panose="02020603050405020304" pitchFamily="18" charset="0"/>
                <a:cs typeface="Times New Roman" panose="02020603050405020304" pitchFamily="18" charset="0"/>
              </a:rPr>
              <a:t>.</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41810650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a:latin typeface="Times New Roman" panose="02020603050405020304" pitchFamily="18" charset="0"/>
                <a:cs typeface="Times New Roman" panose="02020603050405020304" pitchFamily="18" charset="0"/>
              </a:rPr>
              <a:t>8</a:t>
            </a:r>
            <a:r>
              <a:rPr lang="pt-BR" sz="2600" dirty="0" smtClean="0">
                <a:latin typeface="Times New Roman" panose="02020603050405020304" pitchFamily="18" charset="0"/>
                <a:cs typeface="Times New Roman" panose="02020603050405020304" pitchFamily="18" charset="0"/>
              </a:rPr>
              <a:t>) </a:t>
            </a:r>
            <a:r>
              <a:rPr lang="pt-BR" sz="2800" dirty="0">
                <a:latin typeface="Times New Roman" panose="02020603050405020304" pitchFamily="18" charset="0"/>
                <a:cs typeface="Times New Roman" panose="02020603050405020304" pitchFamily="18" charset="0"/>
              </a:rPr>
              <a:t>(Instituto Excelência-2017) O adjunto adverbial relaciona-se com a circunstância por ele expressa. Assinale a alternativa que indica a frase que contém um adjunto adverbial de causa</a:t>
            </a:r>
            <a:r>
              <a:rPr lang="pt-BR" sz="2800" dirty="0" smtClean="0">
                <a:latin typeface="Times New Roman" panose="02020603050405020304" pitchFamily="18" charset="0"/>
                <a:cs typeface="Times New Roman" panose="02020603050405020304" pitchFamily="18" charset="0"/>
              </a:rPr>
              <a:t>:</a:t>
            </a:r>
          </a:p>
          <a:p>
            <a:pPr marL="0" indent="0">
              <a:buNone/>
            </a:pPr>
            <a:endParaRPr lang="pt-BR" sz="2800" dirty="0">
              <a:latin typeface="Times New Roman" panose="02020603050405020304" pitchFamily="18" charset="0"/>
              <a:cs typeface="Times New Roman" panose="02020603050405020304" pitchFamily="18" charset="0"/>
            </a:endParaRPr>
          </a:p>
          <a:p>
            <a:pPr marL="0" indent="0">
              <a:buNone/>
            </a:pPr>
            <a:r>
              <a:rPr lang="pt-BR" sz="2800" dirty="0">
                <a:latin typeface="Times New Roman" panose="02020603050405020304" pitchFamily="18" charset="0"/>
                <a:cs typeface="Times New Roman" panose="02020603050405020304" pitchFamily="18" charset="0"/>
              </a:rPr>
              <a:t>a) ( ) Jamais duvide de Deus.</a:t>
            </a:r>
          </a:p>
          <a:p>
            <a:pPr marL="0" indent="0">
              <a:buNone/>
            </a:pPr>
            <a:r>
              <a:rPr lang="pt-BR" sz="2800" dirty="0">
                <a:latin typeface="Times New Roman" panose="02020603050405020304" pitchFamily="18" charset="0"/>
                <a:cs typeface="Times New Roman" panose="02020603050405020304" pitchFamily="18" charset="0"/>
              </a:rPr>
              <a:t>b) ( ) Mande a carta pelo correio.</a:t>
            </a:r>
          </a:p>
          <a:p>
            <a:pPr marL="0" indent="0">
              <a:buNone/>
            </a:pPr>
            <a:r>
              <a:rPr lang="pt-BR" sz="2800" dirty="0">
                <a:latin typeface="Times New Roman" panose="02020603050405020304" pitchFamily="18" charset="0"/>
                <a:cs typeface="Times New Roman" panose="02020603050405020304" pitchFamily="18" charset="0"/>
              </a:rPr>
              <a:t>c) ( ) Devido ao mau tempo, não saiu de casa.</a:t>
            </a:r>
          </a:p>
          <a:p>
            <a:pPr marL="0" indent="0">
              <a:buNone/>
            </a:pPr>
            <a:r>
              <a:rPr lang="pt-BR" sz="2800" dirty="0">
                <a:latin typeface="Times New Roman" panose="02020603050405020304" pitchFamily="18" charset="0"/>
                <a:cs typeface="Times New Roman" panose="02020603050405020304" pitchFamily="18" charset="0"/>
              </a:rPr>
              <a:t>d) ( ) Nenhuma das alternativas.</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4641498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smtClean="0">
                <a:latin typeface="Times New Roman" panose="02020603050405020304" pitchFamily="18" charset="0"/>
                <a:cs typeface="Times New Roman" panose="02020603050405020304" pitchFamily="18" charset="0"/>
              </a:rPr>
              <a:t>9) </a:t>
            </a:r>
            <a:r>
              <a:rPr lang="pt-BR" sz="2800" dirty="0">
                <a:latin typeface="Times New Roman" panose="02020603050405020304" pitchFamily="18" charset="0"/>
                <a:cs typeface="Times New Roman" panose="02020603050405020304" pitchFamily="18" charset="0"/>
              </a:rPr>
              <a:t>(U. F. Viçosa) Em todas as alternativas, há dois advérbios, exceto</a:t>
            </a:r>
            <a:r>
              <a:rPr lang="pt-BR" sz="2800" dirty="0" smtClean="0">
                <a:latin typeface="Times New Roman" panose="02020603050405020304" pitchFamily="18" charset="0"/>
                <a:cs typeface="Times New Roman" panose="02020603050405020304" pitchFamily="18" charset="0"/>
              </a:rPr>
              <a:t>:</a:t>
            </a:r>
          </a:p>
          <a:p>
            <a:pPr marL="0" indent="0" algn="just">
              <a:buNone/>
            </a:pPr>
            <a:endParaRPr lang="pt-BR" sz="2800" dirty="0">
              <a:latin typeface="Times New Roman" panose="02020603050405020304" pitchFamily="18" charset="0"/>
              <a:cs typeface="Times New Roman" panose="02020603050405020304" pitchFamily="18" charset="0"/>
            </a:endParaRPr>
          </a:p>
          <a:p>
            <a:pPr marL="0" indent="0">
              <a:buNone/>
            </a:pPr>
            <a:r>
              <a:rPr lang="pt-BR" sz="2800" dirty="0" smtClean="0">
                <a:latin typeface="Times New Roman" panose="02020603050405020304" pitchFamily="18" charset="0"/>
                <a:cs typeface="Times New Roman" panose="02020603050405020304" pitchFamily="18" charset="0"/>
              </a:rPr>
              <a:t>A – (  ) </a:t>
            </a:r>
            <a:r>
              <a:rPr lang="pt-BR" sz="2800" dirty="0">
                <a:latin typeface="Times New Roman" panose="02020603050405020304" pitchFamily="18" charset="0"/>
                <a:cs typeface="Times New Roman" panose="02020603050405020304" pitchFamily="18" charset="0"/>
              </a:rPr>
              <a:t>Ele permaneceu muito calado.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b -  </a:t>
            </a:r>
            <a:r>
              <a:rPr lang="pt-BR" sz="2800" dirty="0" smtClean="0">
                <a:latin typeface="Times New Roman" panose="02020603050405020304" pitchFamily="18" charset="0"/>
                <a:cs typeface="Times New Roman" panose="02020603050405020304" pitchFamily="18" charset="0"/>
              </a:rPr>
              <a:t>(  ) </a:t>
            </a:r>
            <a:r>
              <a:rPr lang="pt-BR" sz="2800" dirty="0">
                <a:latin typeface="Times New Roman" panose="02020603050405020304" pitchFamily="18" charset="0"/>
                <a:cs typeface="Times New Roman" panose="02020603050405020304" pitchFamily="18" charset="0"/>
              </a:rPr>
              <a:t>Amanhã, não iremos ao cinema.</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c -  (  ) O menino, ontem, cantou desafinadamente.</a:t>
            </a:r>
          </a:p>
          <a:p>
            <a:pPr marL="0" indent="0">
              <a:buNone/>
            </a:pPr>
            <a:r>
              <a:rPr lang="pt-BR" sz="2800" dirty="0">
                <a:latin typeface="Times New Roman" panose="02020603050405020304" pitchFamily="18" charset="0"/>
                <a:cs typeface="Times New Roman" panose="02020603050405020304" pitchFamily="18" charset="0"/>
              </a:rPr>
              <a:t>d- (  ) Tranquilamente, </a:t>
            </a:r>
            <a:r>
              <a:rPr lang="pt-BR" sz="2800" dirty="0" smtClean="0">
                <a:latin typeface="Times New Roman" panose="02020603050405020304" pitchFamily="18" charset="0"/>
                <a:cs typeface="Times New Roman" panose="02020603050405020304" pitchFamily="18" charset="0"/>
              </a:rPr>
              <a:t>realizou-se, </a:t>
            </a:r>
            <a:r>
              <a:rPr lang="pt-BR" sz="2800" dirty="0">
                <a:latin typeface="Times New Roman" panose="02020603050405020304" pitchFamily="18" charset="0"/>
                <a:cs typeface="Times New Roman" panose="02020603050405020304" pitchFamily="18" charset="0"/>
              </a:rPr>
              <a:t>hoje, o jogo.</a:t>
            </a:r>
          </a:p>
          <a:p>
            <a:pPr marL="0" indent="0">
              <a:buNone/>
            </a:pPr>
            <a:r>
              <a:rPr lang="pt-BR" sz="2800" dirty="0">
                <a:latin typeface="Times New Roman" panose="02020603050405020304" pitchFamily="18" charset="0"/>
                <a:cs typeface="Times New Roman" panose="02020603050405020304" pitchFamily="18" charset="0"/>
              </a:rPr>
              <a:t>e – (  ) Ela falou calma e sabiamente.</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4228906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smtClean="0">
                <a:latin typeface="Times New Roman" panose="02020603050405020304" pitchFamily="18" charset="0"/>
                <a:cs typeface="Times New Roman" panose="02020603050405020304" pitchFamily="18" charset="0"/>
              </a:rPr>
              <a:t>10) </a:t>
            </a:r>
            <a:r>
              <a:rPr lang="pt-BR" sz="2800" dirty="0">
                <a:latin typeface="Times New Roman" panose="02020603050405020304" pitchFamily="18" charset="0"/>
                <a:cs typeface="Times New Roman" panose="02020603050405020304" pitchFamily="18" charset="0"/>
              </a:rPr>
              <a:t>(UPR) Em 'Ele morreu </a:t>
            </a:r>
            <a:r>
              <a:rPr lang="pt-BR" sz="2800" u="sng" dirty="0">
                <a:latin typeface="Times New Roman" panose="02020603050405020304" pitchFamily="18" charset="0"/>
                <a:cs typeface="Times New Roman" panose="02020603050405020304" pitchFamily="18" charset="0"/>
              </a:rPr>
              <a:t>de fome</a:t>
            </a:r>
            <a:r>
              <a:rPr lang="pt-BR" sz="2800" dirty="0">
                <a:latin typeface="Times New Roman" panose="02020603050405020304" pitchFamily="18" charset="0"/>
                <a:cs typeface="Times New Roman" panose="02020603050405020304" pitchFamily="18" charset="0"/>
              </a:rPr>
              <a:t>', a expressão sublinhada classifica-se como:</a:t>
            </a:r>
            <a:br>
              <a:rPr lang="pt-BR" sz="2800" dirty="0">
                <a:latin typeface="Times New Roman" panose="02020603050405020304" pitchFamily="18" charset="0"/>
                <a:cs typeface="Times New Roman" panose="02020603050405020304" pitchFamily="18" charset="0"/>
              </a:rPr>
            </a:br>
            <a:endParaRPr lang="pt-BR" sz="2800" dirty="0">
              <a:latin typeface="Times New Roman" panose="02020603050405020304" pitchFamily="18" charset="0"/>
              <a:cs typeface="Times New Roman" panose="02020603050405020304" pitchFamily="18" charset="0"/>
            </a:endParaRPr>
          </a:p>
          <a:p>
            <a:pPr marL="0" indent="0">
              <a:buNone/>
            </a:pPr>
            <a:r>
              <a:rPr lang="pt-BR" sz="2800" dirty="0">
                <a:latin typeface="Times New Roman" panose="02020603050405020304" pitchFamily="18" charset="0"/>
                <a:cs typeface="Times New Roman" panose="02020603050405020304" pitchFamily="18" charset="0"/>
              </a:rPr>
              <a:t>a) adjunto adnominal</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b) aposto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c) adjunto adverbial</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d) vocativo</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728194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buNone/>
            </a:pPr>
            <a:r>
              <a:rPr lang="pt-BR" sz="2600" dirty="0" smtClean="0">
                <a:latin typeface="Times New Roman" panose="02020603050405020304" pitchFamily="18" charset="0"/>
                <a:cs typeface="Times New Roman" panose="02020603050405020304" pitchFamily="18" charset="0"/>
              </a:rPr>
              <a:t>11) </a:t>
            </a:r>
            <a:r>
              <a:rPr lang="pt-BR" sz="2800" dirty="0">
                <a:latin typeface="Times New Roman" panose="02020603050405020304" pitchFamily="18" charset="0"/>
                <a:cs typeface="Times New Roman" panose="02020603050405020304" pitchFamily="18" charset="0"/>
              </a:rPr>
              <a:t>(FMU-SP) Em: “Eu era </a:t>
            </a:r>
            <a:r>
              <a:rPr lang="pt-BR" sz="2800" b="1" dirty="0">
                <a:latin typeface="Times New Roman" panose="02020603050405020304" pitchFamily="18" charset="0"/>
                <a:cs typeface="Times New Roman" panose="02020603050405020304" pitchFamily="18" charset="0"/>
              </a:rPr>
              <a:t>enfim</a:t>
            </a:r>
            <a:r>
              <a:rPr lang="pt-BR" sz="2800" dirty="0">
                <a:latin typeface="Times New Roman" panose="02020603050405020304" pitchFamily="18" charset="0"/>
                <a:cs typeface="Times New Roman" panose="02020603050405020304" pitchFamily="18" charset="0"/>
              </a:rPr>
              <a:t>, </a:t>
            </a:r>
            <a:r>
              <a:rPr lang="pt-BR" sz="2800" b="1" dirty="0">
                <a:latin typeface="Times New Roman" panose="02020603050405020304" pitchFamily="18" charset="0"/>
                <a:cs typeface="Times New Roman" panose="02020603050405020304" pitchFamily="18" charset="0"/>
              </a:rPr>
              <a:t>senhores</a:t>
            </a:r>
            <a:r>
              <a:rPr lang="pt-BR" sz="2800" dirty="0">
                <a:latin typeface="Times New Roman" panose="02020603050405020304" pitchFamily="18" charset="0"/>
                <a:cs typeface="Times New Roman" panose="02020603050405020304" pitchFamily="18" charset="0"/>
              </a:rPr>
              <a:t>, </a:t>
            </a:r>
            <a:r>
              <a:rPr lang="pt-BR" sz="2800" b="1" dirty="0">
                <a:latin typeface="Times New Roman" panose="02020603050405020304" pitchFamily="18" charset="0"/>
                <a:cs typeface="Times New Roman" panose="02020603050405020304" pitchFamily="18" charset="0"/>
              </a:rPr>
              <a:t>uma graça de alienado</a:t>
            </a:r>
            <a:r>
              <a:rPr lang="pt-BR" sz="2800" dirty="0">
                <a:latin typeface="Times New Roman" panose="02020603050405020304" pitchFamily="18" charset="0"/>
                <a:cs typeface="Times New Roman" panose="02020603050405020304" pitchFamily="18" charset="0"/>
              </a:rPr>
              <a:t>”, os termos em destaque são, respectivamente: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a. Adjunto adverbial, aposto, predicativo do objeto.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b. Adjunto adnominal, vocativo, predicativo do sujeito.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c. Adjunto adverbial, vocativo, objeto direto.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d. Adjunto adverbial, vocativo, predicativo do sujeito.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e. Adjunto adnominal, aposto, predicativo do objeto. </a:t>
            </a:r>
          </a:p>
          <a:p>
            <a:pPr marL="0" indent="0">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5880321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smtClean="0">
                <a:latin typeface="Times New Roman" panose="02020603050405020304" pitchFamily="18" charset="0"/>
                <a:cs typeface="Times New Roman" panose="02020603050405020304" pitchFamily="18" charset="0"/>
              </a:rPr>
              <a:t>12) </a:t>
            </a:r>
            <a:r>
              <a:rPr lang="pt-BR" sz="2800" dirty="0">
                <a:latin typeface="Times New Roman" panose="02020603050405020304" pitchFamily="18" charset="0"/>
                <a:cs typeface="Times New Roman" panose="02020603050405020304" pitchFamily="18" charset="0"/>
              </a:rPr>
              <a:t>Na oração "Você ficará </a:t>
            </a:r>
            <a:r>
              <a:rPr lang="pt-BR" sz="2800" b="1" u="sng" dirty="0" smtClean="0">
                <a:latin typeface="Times New Roman" panose="02020603050405020304" pitchFamily="18" charset="0"/>
                <a:cs typeface="Times New Roman" panose="02020603050405020304" pitchFamily="18" charset="0"/>
              </a:rPr>
              <a:t>tuberculoso</a:t>
            </a:r>
            <a:r>
              <a:rPr lang="pt-BR" sz="2800" dirty="0" smtClean="0">
                <a:latin typeface="Times New Roman" panose="02020603050405020304" pitchFamily="18" charset="0"/>
                <a:cs typeface="Times New Roman" panose="02020603050405020304" pitchFamily="18" charset="0"/>
              </a:rPr>
              <a:t>, </a:t>
            </a:r>
            <a:r>
              <a:rPr lang="pt-BR" sz="2800" b="1" u="sng" dirty="0" smtClean="0">
                <a:latin typeface="Times New Roman" panose="02020603050405020304" pitchFamily="18" charset="0"/>
                <a:cs typeface="Times New Roman" panose="02020603050405020304" pitchFamily="18" charset="0"/>
              </a:rPr>
              <a:t>de tuberculose</a:t>
            </a:r>
            <a:r>
              <a:rPr lang="pt-BR" sz="2800" dirty="0" smtClean="0">
                <a:latin typeface="Times New Roman" panose="02020603050405020304" pitchFamily="18" charset="0"/>
                <a:cs typeface="Times New Roman" panose="02020603050405020304" pitchFamily="18" charset="0"/>
              </a:rPr>
              <a:t> morrerá”, </a:t>
            </a:r>
            <a:r>
              <a:rPr lang="pt-BR" sz="2800" dirty="0">
                <a:latin typeface="Times New Roman" panose="02020603050405020304" pitchFamily="18" charset="0"/>
                <a:cs typeface="Times New Roman" panose="02020603050405020304" pitchFamily="18" charset="0"/>
              </a:rPr>
              <a:t>as palavras destacadas são, respectivamente</a:t>
            </a:r>
            <a:r>
              <a:rPr lang="pt-BR" sz="2800" dirty="0" smtClean="0">
                <a:latin typeface="Times New Roman" panose="02020603050405020304" pitchFamily="18" charset="0"/>
                <a:cs typeface="Times New Roman" panose="02020603050405020304" pitchFamily="18" charset="0"/>
              </a:rPr>
              <a:t>:</a:t>
            </a:r>
          </a:p>
          <a:p>
            <a:pPr marL="0" indent="0">
              <a:buNone/>
            </a:pP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A) adjunto adverbial de modo e adjunto adverbial de </a:t>
            </a:r>
            <a:r>
              <a:rPr lang="pt-BR" sz="2800" dirty="0" smtClean="0">
                <a:latin typeface="Times New Roman" panose="02020603050405020304" pitchFamily="18" charset="0"/>
                <a:cs typeface="Times New Roman" panose="02020603050405020304" pitchFamily="18" charset="0"/>
              </a:rPr>
              <a:t>causa.</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B) objeto direto e objeto </a:t>
            </a:r>
            <a:r>
              <a:rPr lang="pt-BR" sz="2800" dirty="0" smtClean="0">
                <a:latin typeface="Times New Roman" panose="02020603050405020304" pitchFamily="18" charset="0"/>
                <a:cs typeface="Times New Roman" panose="02020603050405020304" pitchFamily="18" charset="0"/>
              </a:rPr>
              <a:t>indireto.</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C) predicativo do sujeito e adjunto </a:t>
            </a:r>
            <a:r>
              <a:rPr lang="pt-BR" sz="2800" dirty="0" smtClean="0">
                <a:latin typeface="Times New Roman" panose="02020603050405020304" pitchFamily="18" charset="0"/>
                <a:cs typeface="Times New Roman" panose="02020603050405020304" pitchFamily="18" charset="0"/>
              </a:rPr>
              <a:t>adverbial</a:t>
            </a:r>
            <a:r>
              <a:rPr lang="pt-BR" sz="2800" b="1" dirty="0" smtClean="0">
                <a:latin typeface="Times New Roman" panose="02020603050405020304" pitchFamily="18" charset="0"/>
                <a:cs typeface="Times New Roman" panose="02020603050405020304" pitchFamily="18" charset="0"/>
              </a:rPr>
              <a:t>.</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D) </a:t>
            </a:r>
            <a:r>
              <a:rPr lang="pt-BR" sz="2800" dirty="0" smtClean="0">
                <a:latin typeface="Times New Roman" panose="02020603050405020304" pitchFamily="18" charset="0"/>
                <a:cs typeface="Times New Roman" panose="02020603050405020304" pitchFamily="18" charset="0"/>
              </a:rPr>
              <a:t>predicativo e predicativo.</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E) </a:t>
            </a:r>
            <a:r>
              <a:rPr lang="pt-BR" sz="2800" dirty="0" err="1" smtClean="0">
                <a:latin typeface="Times New Roman" panose="02020603050405020304" pitchFamily="18" charset="0"/>
                <a:cs typeface="Times New Roman" panose="02020603050405020304" pitchFamily="18" charset="0"/>
              </a:rPr>
              <a:t>n.d.a</a:t>
            </a:r>
            <a:r>
              <a:rPr lang="pt-BR" sz="2800" dirty="0" smtClean="0">
                <a:latin typeface="Times New Roman" panose="02020603050405020304" pitchFamily="18" charset="0"/>
                <a:cs typeface="Times New Roman" panose="02020603050405020304" pitchFamily="18" charset="0"/>
              </a:rPr>
              <a:t>.</a:t>
            </a:r>
            <a:endParaRPr lang="pt-BR" sz="28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086091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smtClean="0">
                <a:latin typeface="Times New Roman" panose="02020603050405020304" pitchFamily="18" charset="0"/>
                <a:cs typeface="Times New Roman" panose="02020603050405020304" pitchFamily="18" charset="0"/>
              </a:rPr>
              <a:t>13) </a:t>
            </a:r>
            <a:r>
              <a:rPr lang="pt-BR" sz="2800" dirty="0"/>
              <a:t>(PUC-SP) Dê a função sintática do termo destacado em: “</a:t>
            </a:r>
            <a:r>
              <a:rPr lang="pt-BR" sz="2800" b="1" dirty="0"/>
              <a:t>Depressa</a:t>
            </a:r>
            <a:r>
              <a:rPr lang="pt-BR" sz="2800" dirty="0"/>
              <a:t> esqueci o Quincas Borba</a:t>
            </a:r>
            <a:r>
              <a:rPr lang="pt-BR" sz="2800" dirty="0" smtClean="0"/>
              <a:t>”.</a:t>
            </a:r>
          </a:p>
          <a:p>
            <a:pPr marL="0" indent="0">
              <a:buNone/>
            </a:pP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A) </a:t>
            </a:r>
            <a:r>
              <a:rPr lang="pt-BR" sz="2800" dirty="0" smtClean="0">
                <a:latin typeface="Times New Roman" panose="02020603050405020304" pitchFamily="18" charset="0"/>
                <a:cs typeface="Times New Roman" panose="02020603050405020304" pitchFamily="18" charset="0"/>
              </a:rPr>
              <a:t>objeto direto.</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B) </a:t>
            </a:r>
            <a:r>
              <a:rPr lang="pt-BR" sz="2800" dirty="0" smtClean="0">
                <a:latin typeface="Times New Roman" panose="02020603050405020304" pitchFamily="18" charset="0"/>
                <a:cs typeface="Times New Roman" panose="02020603050405020304" pitchFamily="18" charset="0"/>
              </a:rPr>
              <a:t>sujeito.</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C) </a:t>
            </a:r>
            <a:r>
              <a:rPr lang="pt-BR" sz="2800" dirty="0" smtClean="0">
                <a:latin typeface="Times New Roman" panose="02020603050405020304" pitchFamily="18" charset="0"/>
                <a:cs typeface="Times New Roman" panose="02020603050405020304" pitchFamily="18" charset="0"/>
              </a:rPr>
              <a:t>adjunto adverbial.</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D) </a:t>
            </a:r>
            <a:r>
              <a:rPr lang="pt-BR" sz="2800" dirty="0" smtClean="0">
                <a:latin typeface="Times New Roman" panose="02020603050405020304" pitchFamily="18" charset="0"/>
                <a:cs typeface="Times New Roman" panose="02020603050405020304" pitchFamily="18" charset="0"/>
              </a:rPr>
              <a:t>predicativo do sujeito.</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E) </a:t>
            </a:r>
            <a:r>
              <a:rPr lang="pt-BR" sz="2800" dirty="0" smtClean="0">
                <a:latin typeface="Times New Roman" panose="02020603050405020304" pitchFamily="18" charset="0"/>
                <a:cs typeface="Times New Roman" panose="02020603050405020304" pitchFamily="18" charset="0"/>
              </a:rPr>
              <a:t>aposto.</a:t>
            </a:r>
            <a:endParaRPr lang="pt-BR" sz="28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42231034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buNone/>
            </a:pPr>
            <a:r>
              <a:rPr lang="pt-BR" sz="2600" dirty="0" smtClean="0">
                <a:latin typeface="Times New Roman" panose="02020603050405020304" pitchFamily="18" charset="0"/>
                <a:cs typeface="Times New Roman" panose="02020603050405020304" pitchFamily="18" charset="0"/>
              </a:rPr>
              <a:t>14) </a:t>
            </a:r>
            <a:r>
              <a:rPr lang="pt-BR" sz="2800" dirty="0">
                <a:latin typeface="Times New Roman" panose="02020603050405020304" pitchFamily="18" charset="0"/>
                <a:cs typeface="Times New Roman" panose="02020603050405020304" pitchFamily="18" charset="0"/>
              </a:rPr>
              <a:t>(PUC-SP) Dê a função sintática do termo destacado em: “Voltaremos </a:t>
            </a:r>
            <a:r>
              <a:rPr lang="pt-BR" sz="2800" b="1" u="sng" dirty="0">
                <a:latin typeface="Times New Roman" panose="02020603050405020304" pitchFamily="18" charset="0"/>
                <a:cs typeface="Times New Roman" panose="02020603050405020304" pitchFamily="18" charset="0"/>
              </a:rPr>
              <a:t>pela Via Anhanguera</a:t>
            </a:r>
            <a:r>
              <a:rPr lang="pt-BR" sz="2800" dirty="0" smtClean="0">
                <a:latin typeface="Times New Roman" panose="02020603050405020304" pitchFamily="18" charset="0"/>
                <a:cs typeface="Times New Roman" panose="02020603050405020304" pitchFamily="18" charset="0"/>
              </a:rPr>
              <a:t>”.</a:t>
            </a:r>
          </a:p>
          <a:p>
            <a:pPr marL="0" indent="0">
              <a:buNone/>
            </a:pP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a. sujeito.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b. objeto direto.</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c. agente da passiva.</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d. adjunto adverbial.</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e. aposto. </a:t>
            </a:r>
          </a:p>
          <a:p>
            <a:pPr marL="0" indent="0">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438600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fontScale="70000" lnSpcReduction="20000"/>
          </a:bodyPr>
          <a:lstStyle/>
          <a:p>
            <a:pPr marL="0" indent="0" algn="just">
              <a:buNone/>
            </a:pPr>
            <a:r>
              <a:rPr lang="pt-BR" sz="2600" dirty="0" smtClean="0">
                <a:latin typeface="Times New Roman" panose="02020603050405020304" pitchFamily="18" charset="0"/>
                <a:cs typeface="Times New Roman" panose="02020603050405020304" pitchFamily="18" charset="0"/>
              </a:rPr>
              <a:t>• Classificação (apenas os mais conhecidos):</a:t>
            </a:r>
          </a:p>
          <a:p>
            <a:pPr marL="0" indent="0" algn="just">
              <a:buNone/>
            </a:pPr>
            <a:endParaRPr lang="pt-BR" sz="26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Tempo</a:t>
            </a:r>
            <a:r>
              <a:rPr lang="pt-BR" sz="2600" dirty="0" smtClean="0">
                <a:latin typeface="Times New Roman" panose="02020603050405020304" pitchFamily="18" charset="0"/>
                <a:cs typeface="Times New Roman" panose="02020603050405020304" pitchFamily="18" charset="0"/>
              </a:rPr>
              <a:t>: Os meus pais chegaram </a:t>
            </a:r>
            <a:r>
              <a:rPr lang="pt-BR" sz="2600" b="1" dirty="0" smtClean="0">
                <a:latin typeface="Times New Roman" panose="02020603050405020304" pitchFamily="18" charset="0"/>
                <a:cs typeface="Times New Roman" panose="02020603050405020304" pitchFamily="18" charset="0"/>
              </a:rPr>
              <a:t>ontem</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Lugar</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Nesta casa</a:t>
            </a:r>
            <a:r>
              <a:rPr lang="pt-BR" sz="2600" dirty="0" smtClean="0">
                <a:latin typeface="Times New Roman" panose="02020603050405020304" pitchFamily="18" charset="0"/>
                <a:cs typeface="Times New Roman" panose="02020603050405020304" pitchFamily="18" charset="0"/>
              </a:rPr>
              <a:t>, não se discute política.</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Intensidade</a:t>
            </a:r>
            <a:r>
              <a:rPr lang="pt-BR" sz="2600" dirty="0" smtClean="0">
                <a:latin typeface="Times New Roman" panose="02020603050405020304" pitchFamily="18" charset="0"/>
                <a:cs typeface="Times New Roman" panose="02020603050405020304" pitchFamily="18" charset="0"/>
              </a:rPr>
              <a:t>: Nós andamos </a:t>
            </a:r>
            <a:r>
              <a:rPr lang="pt-BR" sz="2600" b="1" dirty="0" smtClean="0">
                <a:latin typeface="Times New Roman" panose="02020603050405020304" pitchFamily="18" charset="0"/>
                <a:cs typeface="Times New Roman" panose="02020603050405020304" pitchFamily="18" charset="0"/>
              </a:rPr>
              <a:t>bastante</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Modo</a:t>
            </a:r>
            <a:r>
              <a:rPr lang="pt-BR" sz="2600" dirty="0" smtClean="0">
                <a:latin typeface="Times New Roman" panose="02020603050405020304" pitchFamily="18" charset="0"/>
                <a:cs typeface="Times New Roman" panose="02020603050405020304" pitchFamily="18" charset="0"/>
              </a:rPr>
              <a:t>: Os japoneses falam </a:t>
            </a:r>
            <a:r>
              <a:rPr lang="pt-BR" sz="2600" b="1" dirty="0" smtClean="0">
                <a:latin typeface="Times New Roman" panose="02020603050405020304" pitchFamily="18" charset="0"/>
                <a:cs typeface="Times New Roman" panose="02020603050405020304" pitchFamily="18" charset="0"/>
              </a:rPr>
              <a:t>lentamente</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Afirmação</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Certamente</a:t>
            </a:r>
            <a:r>
              <a:rPr lang="pt-BR" sz="2600" dirty="0" smtClean="0">
                <a:latin typeface="Times New Roman" panose="02020603050405020304" pitchFamily="18" charset="0"/>
                <a:cs typeface="Times New Roman" panose="02020603050405020304" pitchFamily="18" charset="0"/>
              </a:rPr>
              <a:t> choverá amanhã.</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Negação</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Não</a:t>
            </a:r>
            <a:r>
              <a:rPr lang="pt-BR" sz="2600" dirty="0" smtClean="0">
                <a:latin typeface="Times New Roman" panose="02020603050405020304" pitchFamily="18" charset="0"/>
                <a:cs typeface="Times New Roman" panose="02020603050405020304" pitchFamily="18" charset="0"/>
              </a:rPr>
              <a:t> sairei de casa hoje.</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Dúvida</a:t>
            </a: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Talvez</a:t>
            </a:r>
            <a:r>
              <a:rPr lang="pt-BR" sz="2600" dirty="0" smtClean="0">
                <a:latin typeface="Times New Roman" panose="02020603050405020304" pitchFamily="18" charset="0"/>
                <a:cs typeface="Times New Roman" panose="02020603050405020304" pitchFamily="18" charset="0"/>
              </a:rPr>
              <a:t> haja uma solução melhor.</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Causa</a:t>
            </a:r>
            <a:r>
              <a:rPr lang="pt-BR" sz="2600" dirty="0" smtClean="0">
                <a:latin typeface="Times New Roman" panose="02020603050405020304" pitchFamily="18" charset="0"/>
                <a:cs typeface="Times New Roman" panose="02020603050405020304" pitchFamily="18" charset="0"/>
              </a:rPr>
              <a:t>: Ele está sofrendo </a:t>
            </a:r>
            <a:r>
              <a:rPr lang="pt-BR" sz="2600" b="1" dirty="0" smtClean="0">
                <a:latin typeface="Times New Roman" panose="02020603050405020304" pitchFamily="18" charset="0"/>
                <a:cs typeface="Times New Roman" panose="02020603050405020304" pitchFamily="18" charset="0"/>
              </a:rPr>
              <a:t>por amor</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Companhia</a:t>
            </a:r>
            <a:r>
              <a:rPr lang="pt-BR" sz="2600" dirty="0" smtClean="0">
                <a:latin typeface="Times New Roman" panose="02020603050405020304" pitchFamily="18" charset="0"/>
                <a:cs typeface="Times New Roman" panose="02020603050405020304" pitchFamily="18" charset="0"/>
              </a:rPr>
              <a:t>: Ninguém saiu </a:t>
            </a:r>
            <a:r>
              <a:rPr lang="pt-BR" sz="2600" b="1" dirty="0" smtClean="0">
                <a:latin typeface="Times New Roman" panose="02020603050405020304" pitchFamily="18" charset="0"/>
                <a:cs typeface="Times New Roman" panose="02020603050405020304" pitchFamily="18" charset="0"/>
              </a:rPr>
              <a:t>comigo</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Condição</a:t>
            </a:r>
            <a:r>
              <a:rPr lang="pt-BR" sz="2600" dirty="0" smtClean="0">
                <a:latin typeface="Times New Roman" panose="02020603050405020304" pitchFamily="18" charset="0"/>
                <a:cs typeface="Times New Roman" panose="02020603050405020304" pitchFamily="18" charset="0"/>
              </a:rPr>
              <a:t>: Faremos a autorização </a:t>
            </a:r>
            <a:r>
              <a:rPr lang="pt-BR" sz="2600" b="1" dirty="0" smtClean="0">
                <a:latin typeface="Times New Roman" panose="02020603050405020304" pitchFamily="18" charset="0"/>
                <a:cs typeface="Times New Roman" panose="02020603050405020304" pitchFamily="18" charset="0"/>
              </a:rPr>
              <a:t>sob indicação médica</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Finalidade</a:t>
            </a:r>
            <a:r>
              <a:rPr lang="pt-BR" sz="2600" dirty="0" smtClean="0">
                <a:latin typeface="Times New Roman" panose="02020603050405020304" pitchFamily="18" charset="0"/>
                <a:cs typeface="Times New Roman" panose="02020603050405020304" pitchFamily="18" charset="0"/>
              </a:rPr>
              <a:t>: Este espaço está reservado </a:t>
            </a:r>
            <a:r>
              <a:rPr lang="pt-BR" sz="2600" b="1" dirty="0" smtClean="0">
                <a:latin typeface="Times New Roman" panose="02020603050405020304" pitchFamily="18" charset="0"/>
                <a:cs typeface="Times New Roman" panose="02020603050405020304" pitchFamily="18" charset="0"/>
              </a:rPr>
              <a:t>para nosso quadro</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Instrumento</a:t>
            </a:r>
            <a:r>
              <a:rPr lang="pt-BR" sz="2600" dirty="0" smtClean="0">
                <a:latin typeface="Times New Roman" panose="02020603050405020304" pitchFamily="18" charset="0"/>
                <a:cs typeface="Times New Roman" panose="02020603050405020304" pitchFamily="18" charset="0"/>
              </a:rPr>
              <a:t>: Abriram a porta </a:t>
            </a:r>
            <a:r>
              <a:rPr lang="pt-BR" sz="2600" b="1" dirty="0" smtClean="0">
                <a:latin typeface="Times New Roman" panose="02020603050405020304" pitchFamily="18" charset="0"/>
                <a:cs typeface="Times New Roman" panose="02020603050405020304" pitchFamily="18" charset="0"/>
              </a:rPr>
              <a:t>com a chave</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Meio</a:t>
            </a:r>
            <a:r>
              <a:rPr lang="pt-BR" sz="2600" dirty="0" smtClean="0">
                <a:latin typeface="Times New Roman" panose="02020603050405020304" pitchFamily="18" charset="0"/>
                <a:cs typeface="Times New Roman" panose="02020603050405020304" pitchFamily="18" charset="0"/>
              </a:rPr>
              <a:t>: Viemos </a:t>
            </a:r>
            <a:r>
              <a:rPr lang="pt-BR" sz="2600" b="1" dirty="0" smtClean="0">
                <a:latin typeface="Times New Roman" panose="02020603050405020304" pitchFamily="18" charset="0"/>
                <a:cs typeface="Times New Roman" panose="02020603050405020304" pitchFamily="18" charset="0"/>
              </a:rPr>
              <a:t>de carro</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Assunto</a:t>
            </a:r>
            <a:r>
              <a:rPr lang="pt-BR" sz="2600" dirty="0" smtClean="0">
                <a:latin typeface="Times New Roman" panose="02020603050405020304" pitchFamily="18" charset="0"/>
                <a:cs typeface="Times New Roman" panose="02020603050405020304" pitchFamily="18" charset="0"/>
              </a:rPr>
              <a:t>: Discutiremos </a:t>
            </a:r>
            <a:r>
              <a:rPr lang="pt-BR" sz="2600" b="1" dirty="0" smtClean="0">
                <a:latin typeface="Times New Roman" panose="02020603050405020304" pitchFamily="18" charset="0"/>
                <a:cs typeface="Times New Roman" panose="02020603050405020304" pitchFamily="18" charset="0"/>
              </a:rPr>
              <a:t>sobre o trânsito</a:t>
            </a:r>
            <a:r>
              <a:rPr lang="pt-BR" sz="2600" dirty="0" smtClean="0">
                <a:latin typeface="Times New Roman" panose="02020603050405020304" pitchFamily="18" charset="0"/>
                <a:cs typeface="Times New Roman" panose="02020603050405020304" pitchFamily="18" charset="0"/>
              </a:rPr>
              <a:t>.</a:t>
            </a: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Matéria</a:t>
            </a:r>
            <a:r>
              <a:rPr lang="pt-BR" sz="2600" dirty="0" smtClean="0">
                <a:latin typeface="Times New Roman" panose="02020603050405020304" pitchFamily="18" charset="0"/>
                <a:cs typeface="Times New Roman" panose="02020603050405020304" pitchFamily="18" charset="0"/>
              </a:rPr>
              <a:t>: Os anéis foram feitos </a:t>
            </a:r>
            <a:r>
              <a:rPr lang="pt-BR" sz="2600" b="1" dirty="0" smtClean="0">
                <a:latin typeface="Times New Roman" panose="02020603050405020304" pitchFamily="18" charset="0"/>
                <a:cs typeface="Times New Roman" panose="02020603050405020304" pitchFamily="18" charset="0"/>
              </a:rPr>
              <a:t>de ouro</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193260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ADJUNTO ADVERBIAL X OBJETO INDIRETO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400" dirty="0" smtClean="0">
                <a:latin typeface="Times New Roman" panose="02020603050405020304" pitchFamily="18" charset="0"/>
                <a:cs typeface="Times New Roman" panose="02020603050405020304" pitchFamily="18" charset="0"/>
              </a:rPr>
              <a:t>• Frequentemente </a:t>
            </a:r>
            <a:r>
              <a:rPr lang="pt-BR" sz="2400" dirty="0">
                <a:latin typeface="Times New Roman" panose="02020603050405020304" pitchFamily="18" charset="0"/>
                <a:cs typeface="Times New Roman" panose="02020603050405020304" pitchFamily="18" charset="0"/>
              </a:rPr>
              <a:t>observa-se certa </a:t>
            </a:r>
            <a:r>
              <a:rPr lang="pt-BR" sz="2400" b="1" dirty="0">
                <a:latin typeface="Times New Roman" panose="02020603050405020304" pitchFamily="18" charset="0"/>
                <a:cs typeface="Times New Roman" panose="02020603050405020304" pitchFamily="18" charset="0"/>
              </a:rPr>
              <a:t>confusão</a:t>
            </a:r>
            <a:r>
              <a:rPr lang="pt-BR" sz="2400" dirty="0">
                <a:latin typeface="Times New Roman" panose="02020603050405020304" pitchFamily="18" charset="0"/>
                <a:cs typeface="Times New Roman" panose="02020603050405020304" pitchFamily="18" charset="0"/>
              </a:rPr>
              <a:t> estabelecida entre o </a:t>
            </a:r>
            <a:r>
              <a:rPr lang="pt-BR" sz="2400" b="1" dirty="0">
                <a:latin typeface="Times New Roman" panose="02020603050405020304" pitchFamily="18" charset="0"/>
                <a:cs typeface="Times New Roman" panose="02020603050405020304" pitchFamily="18" charset="0"/>
              </a:rPr>
              <a:t>adjunto adverbial </a:t>
            </a:r>
            <a:r>
              <a:rPr lang="pt-BR" sz="2400" dirty="0">
                <a:latin typeface="Times New Roman" panose="02020603050405020304" pitchFamily="18" charset="0"/>
                <a:cs typeface="Times New Roman" panose="02020603050405020304" pitchFamily="18" charset="0"/>
              </a:rPr>
              <a:t>expressado por uma </a:t>
            </a:r>
            <a:r>
              <a:rPr lang="pt-BR" sz="2400" b="1" dirty="0">
                <a:latin typeface="Times New Roman" panose="02020603050405020304" pitchFamily="18" charset="0"/>
                <a:cs typeface="Times New Roman" panose="02020603050405020304" pitchFamily="18" charset="0"/>
              </a:rPr>
              <a:t>locução adverbial </a:t>
            </a:r>
            <a:r>
              <a:rPr lang="pt-BR" sz="2400" dirty="0">
                <a:latin typeface="Times New Roman" panose="02020603050405020304" pitchFamily="18" charset="0"/>
                <a:cs typeface="Times New Roman" panose="02020603050405020304" pitchFamily="18" charset="0"/>
              </a:rPr>
              <a:t>e o </a:t>
            </a:r>
            <a:r>
              <a:rPr lang="pt-BR" sz="2400" b="1" dirty="0" smtClean="0">
                <a:latin typeface="Times New Roman" panose="02020603050405020304" pitchFamily="18" charset="0"/>
                <a:cs typeface="Times New Roman" panose="02020603050405020304" pitchFamily="18" charset="0"/>
              </a:rPr>
              <a:t>objeto indireto</a:t>
            </a:r>
            <a:r>
              <a:rPr lang="pt-BR" sz="2400" dirty="0" smtClean="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Isso se dá </a:t>
            </a:r>
            <a:r>
              <a:rPr lang="pt-BR" sz="2400" dirty="0" smtClean="0">
                <a:latin typeface="Times New Roman" panose="02020603050405020304" pitchFamily="18" charset="0"/>
                <a:cs typeface="Times New Roman" panose="02020603050405020304" pitchFamily="18" charset="0"/>
              </a:rPr>
              <a:t>porque </a:t>
            </a:r>
            <a:r>
              <a:rPr lang="pt-BR" sz="2400" b="1" dirty="0">
                <a:latin typeface="Times New Roman" panose="02020603050405020304" pitchFamily="18" charset="0"/>
                <a:cs typeface="Times New Roman" panose="02020603050405020304" pitchFamily="18" charset="0"/>
              </a:rPr>
              <a:t>ambas</a:t>
            </a:r>
            <a:r>
              <a:rPr lang="pt-BR" sz="2400" dirty="0">
                <a:latin typeface="Times New Roman" panose="02020603050405020304" pitchFamily="18" charset="0"/>
                <a:cs typeface="Times New Roman" panose="02020603050405020304" pitchFamily="18" charset="0"/>
              </a:rPr>
              <a:t> as construções são introduzidas por uma </a:t>
            </a:r>
            <a:r>
              <a:rPr lang="pt-BR" sz="2400" b="1" dirty="0" smtClean="0">
                <a:latin typeface="Times New Roman" panose="02020603050405020304" pitchFamily="18" charset="0"/>
                <a:cs typeface="Times New Roman" panose="02020603050405020304" pitchFamily="18" charset="0"/>
              </a:rPr>
              <a:t>preposição</a:t>
            </a:r>
            <a:r>
              <a:rPr lang="pt-BR" sz="2400" dirty="0" smtClean="0">
                <a:latin typeface="Times New Roman" panose="02020603050405020304" pitchFamily="18" charset="0"/>
                <a:cs typeface="Times New Roman" panose="02020603050405020304" pitchFamily="18" charset="0"/>
              </a:rPr>
              <a:t>. </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Ninguém se referiu </a:t>
            </a:r>
            <a:r>
              <a:rPr lang="pt-BR" sz="2400" b="1" dirty="0" smtClean="0">
                <a:latin typeface="Times New Roman" panose="02020603050405020304" pitchFamily="18" charset="0"/>
                <a:cs typeface="Times New Roman" panose="02020603050405020304" pitchFamily="18" charset="0"/>
              </a:rPr>
              <a:t>à reunião</a:t>
            </a:r>
            <a:r>
              <a:rPr lang="pt-BR" sz="2400" dirty="0" smtClean="0">
                <a:latin typeface="Times New Roman" panose="02020603050405020304" pitchFamily="18" charset="0"/>
                <a:cs typeface="Times New Roman" panose="02020603050405020304" pitchFamily="18" charset="0"/>
              </a:rPr>
              <a:t>.</a:t>
            </a:r>
          </a:p>
          <a:p>
            <a:pPr marL="0" indent="0" algn="just">
              <a:buNone/>
            </a:pPr>
            <a:r>
              <a:rPr lang="pt-BR" sz="2400"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O.I.</a:t>
            </a:r>
          </a:p>
          <a:p>
            <a:pPr marL="0" indent="0" algn="just">
              <a:buNone/>
            </a:pPr>
            <a:endParaRPr lang="pt-BR" sz="20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Ninguém foi </a:t>
            </a:r>
            <a:r>
              <a:rPr lang="pt-BR" sz="2400" b="1" dirty="0" smtClean="0">
                <a:latin typeface="Times New Roman" panose="02020603050405020304" pitchFamily="18" charset="0"/>
                <a:cs typeface="Times New Roman" panose="02020603050405020304" pitchFamily="18" charset="0"/>
              </a:rPr>
              <a:t>à festa</a:t>
            </a:r>
            <a:r>
              <a:rPr lang="pt-BR" sz="2400" dirty="0" smtClean="0">
                <a:latin typeface="Times New Roman" panose="02020603050405020304" pitchFamily="18" charset="0"/>
                <a:cs typeface="Times New Roman" panose="02020603050405020304" pitchFamily="18" charset="0"/>
              </a:rPr>
              <a:t>.</a:t>
            </a:r>
          </a:p>
          <a:p>
            <a:pPr marL="0" indent="0" algn="just">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Adj. Adverbial</a:t>
            </a:r>
            <a:endParaRPr lang="pt-BR" sz="20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639191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ADJUNTO ADVERBIAL X OBJETO INDIRETO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400" dirty="0" smtClean="0">
                <a:latin typeface="Times New Roman" panose="02020603050405020304" pitchFamily="18" charset="0"/>
                <a:cs typeface="Times New Roman" panose="02020603050405020304" pitchFamily="18" charset="0"/>
              </a:rPr>
              <a:t>• Outros exemplos:</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Eles moram </a:t>
            </a:r>
            <a:r>
              <a:rPr lang="pt-BR" sz="2400" b="1" dirty="0" smtClean="0">
                <a:latin typeface="Times New Roman" panose="02020603050405020304" pitchFamily="18" charset="0"/>
                <a:cs typeface="Times New Roman" panose="02020603050405020304" pitchFamily="18" charset="0"/>
              </a:rPr>
              <a:t>em Porto Alegre</a:t>
            </a:r>
            <a:r>
              <a:rPr lang="pt-BR" sz="2400" dirty="0" smtClean="0">
                <a:latin typeface="Times New Roman" panose="02020603050405020304" pitchFamily="18" charset="0"/>
                <a:cs typeface="Times New Roman" panose="02020603050405020304" pitchFamily="18" charset="0"/>
              </a:rPr>
              <a:t>.</a:t>
            </a:r>
          </a:p>
          <a:p>
            <a:pPr marL="0" indent="0" algn="just">
              <a:buNone/>
            </a:pPr>
            <a:r>
              <a:rPr lang="pt-BR" sz="2400"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Adj. </a:t>
            </a:r>
            <a:r>
              <a:rPr lang="pt-BR" sz="2000" dirty="0" smtClean="0">
                <a:latin typeface="Times New Roman" panose="02020603050405020304" pitchFamily="18" charset="0"/>
                <a:cs typeface="Times New Roman" panose="02020603050405020304" pitchFamily="18" charset="0"/>
              </a:rPr>
              <a:t>Adverbial</a:t>
            </a:r>
          </a:p>
          <a:p>
            <a:pPr marL="0" indent="0" algn="just">
              <a:buNone/>
            </a:pPr>
            <a:endParaRPr lang="pt-BR" sz="20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Eles chegaram </a:t>
            </a:r>
            <a:r>
              <a:rPr lang="pt-BR" sz="2400" b="1" dirty="0" smtClean="0">
                <a:latin typeface="Times New Roman" panose="02020603050405020304" pitchFamily="18" charset="0"/>
                <a:cs typeface="Times New Roman" panose="02020603050405020304" pitchFamily="18" charset="0"/>
              </a:rPr>
              <a:t>à festa</a:t>
            </a:r>
            <a:r>
              <a:rPr lang="pt-BR" sz="2400" dirty="0" smtClean="0">
                <a:latin typeface="Times New Roman" panose="02020603050405020304" pitchFamily="18" charset="0"/>
                <a:cs typeface="Times New Roman" panose="02020603050405020304" pitchFamily="18" charset="0"/>
              </a:rPr>
              <a:t>.</a:t>
            </a:r>
          </a:p>
          <a:p>
            <a:pPr marL="0" indent="0" algn="just">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Adj. Adverbial</a:t>
            </a:r>
          </a:p>
          <a:p>
            <a:pPr marL="0" indent="0" algn="just">
              <a:buNone/>
            </a:pPr>
            <a:endParaRPr lang="pt-BR" sz="2000" dirty="0">
              <a:latin typeface="Times New Roman" panose="02020603050405020304" pitchFamily="18" charset="0"/>
              <a:cs typeface="Times New Roman" panose="02020603050405020304" pitchFamily="18" charset="0"/>
            </a:endParaRPr>
          </a:p>
          <a:p>
            <a:pPr marL="0" indent="0" algn="just">
              <a:buNone/>
            </a:pPr>
            <a:r>
              <a:rPr lang="pt-BR" sz="2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Eles </a:t>
            </a:r>
            <a:r>
              <a:rPr lang="pt-BR" sz="2400" dirty="0" smtClean="0">
                <a:latin typeface="Times New Roman" panose="02020603050405020304" pitchFamily="18" charset="0"/>
                <a:cs typeface="Times New Roman" panose="02020603050405020304" pitchFamily="18" charset="0"/>
              </a:rPr>
              <a:t>vieram </a:t>
            </a:r>
            <a:r>
              <a:rPr lang="pt-BR" sz="2400" b="1" dirty="0" smtClean="0">
                <a:latin typeface="Times New Roman" panose="02020603050405020304" pitchFamily="18" charset="0"/>
                <a:cs typeface="Times New Roman" panose="02020603050405020304" pitchFamily="18" charset="0"/>
              </a:rPr>
              <a:t>da Austrália</a:t>
            </a:r>
            <a:r>
              <a:rPr lang="pt-BR" sz="2400" dirty="0" smtClean="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a:p>
            <a:pPr marL="0" indent="0" algn="just">
              <a:buNone/>
            </a:pPr>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a:t>
            </a:r>
            <a:r>
              <a:rPr lang="pt-BR" sz="1800" dirty="0" smtClean="0">
                <a:latin typeface="Times New Roman" panose="02020603050405020304" pitchFamily="18" charset="0"/>
                <a:cs typeface="Times New Roman" panose="02020603050405020304" pitchFamily="18" charset="0"/>
              </a:rPr>
              <a:t>Adj</a:t>
            </a:r>
            <a:r>
              <a:rPr lang="pt-BR" sz="1800" dirty="0">
                <a:latin typeface="Times New Roman" panose="02020603050405020304" pitchFamily="18" charset="0"/>
                <a:cs typeface="Times New Roman" panose="02020603050405020304" pitchFamily="18" charset="0"/>
              </a:rPr>
              <a:t>. Adverbial</a:t>
            </a:r>
          </a:p>
          <a:p>
            <a:pPr marL="0" indent="0" algn="just">
              <a:buNone/>
            </a:pPr>
            <a:endParaRPr lang="pt-BR" sz="20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866259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ADJUNTO ADVERBIAL X OBJETO INDIRETO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Dica</a:t>
            </a:r>
            <a:r>
              <a:rPr lang="pt-BR" sz="2400" dirty="0" smtClean="0">
                <a:latin typeface="Times New Roman" panose="02020603050405020304" pitchFamily="18" charset="0"/>
                <a:cs typeface="Times New Roman" panose="02020603050405020304" pitchFamily="18" charset="0"/>
              </a:rPr>
              <a:t>: verificar se o verbo é transitivo indireto ou intransitivo. Se for transitivo indireto, o termo será objeto indireto. Se for intransitivo, será adjunto adverbial.</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050" name="Picture 2" descr="C:\Users\Usuário\JEC\Pictures\Educandário\Imagens para aulas\dica1.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791345" y="2708920"/>
            <a:ext cx="4012782" cy="31847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34274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ADJUNTO ADVERBIAL X OBJETO INDIRETO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endParaRPr lang="pt-BR" sz="20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 name="Tabela 1"/>
          <p:cNvGraphicFramePr>
            <a:graphicFrameLocks noGrp="1"/>
          </p:cNvGraphicFramePr>
          <p:nvPr>
            <p:extLst>
              <p:ext uri="{D42A27DB-BD31-4B8C-83A1-F6EECF244321}">
                <p14:modId xmlns:p14="http://schemas.microsoft.com/office/powerpoint/2010/main" xmlns="" val="3833484471"/>
              </p:ext>
            </p:extLst>
          </p:nvPr>
        </p:nvGraphicFramePr>
        <p:xfrm>
          <a:off x="467544" y="1052732"/>
          <a:ext cx="8136954" cy="5148050"/>
        </p:xfrm>
        <a:graphic>
          <a:graphicData uri="http://schemas.openxmlformats.org/drawingml/2006/table">
            <a:tbl>
              <a:tblPr/>
              <a:tblGrid>
                <a:gridCol w="4068477"/>
                <a:gridCol w="4068477"/>
              </a:tblGrid>
              <a:tr h="205922">
                <a:tc gridSpan="2">
                  <a:txBody>
                    <a:bodyPr/>
                    <a:lstStyle/>
                    <a:p>
                      <a:pPr algn="ctr"/>
                      <a:r>
                        <a:rPr lang="pt-BR" sz="1000" b="1" dirty="0">
                          <a:latin typeface="Times New Roman" panose="02020603050405020304" pitchFamily="18" charset="0"/>
                          <a:cs typeface="Times New Roman" panose="02020603050405020304" pitchFamily="18" charset="0"/>
                        </a:rPr>
                        <a:t>Lista de verbos </a:t>
                      </a:r>
                      <a:r>
                        <a:rPr lang="pt-BR" sz="1000" b="1" dirty="0" smtClean="0">
                          <a:latin typeface="Times New Roman" panose="02020603050405020304" pitchFamily="18" charset="0"/>
                          <a:cs typeface="Times New Roman" panose="02020603050405020304" pitchFamily="18" charset="0"/>
                        </a:rPr>
                        <a:t>intransitivos (movimento, sono, vida e morte)</a:t>
                      </a:r>
                      <a:endParaRPr lang="pt-BR" sz="1000" b="1" dirty="0">
                        <a:latin typeface="Times New Roman" panose="02020603050405020304" pitchFamily="18" charset="0"/>
                        <a:cs typeface="Times New Roman" panose="02020603050405020304" pitchFamily="18" charset="0"/>
                      </a:endParaRPr>
                    </a:p>
                  </a:txBody>
                  <a:tcPr marL="45260" marR="45260" marT="22630" marB="22630" anchor="ctr">
                    <a:lnL>
                      <a:noFill/>
                    </a:lnL>
                    <a:lnR>
                      <a:noFill/>
                    </a:lnR>
                    <a:lnT>
                      <a:noFill/>
                    </a:lnT>
                    <a:lnB>
                      <a:noFill/>
                    </a:lnB>
                  </a:tcPr>
                </a:tc>
                <a:tc hMerge="1">
                  <a:txBody>
                    <a:bodyPr/>
                    <a:lstStyle/>
                    <a:p>
                      <a:endParaRPr lang="pt-BR"/>
                    </a:p>
                  </a:txBody>
                  <a:tcPr/>
                </a:tc>
              </a:tr>
              <a:tr h="205922">
                <a:tc>
                  <a:txBody>
                    <a:bodyPr/>
                    <a:lstStyle/>
                    <a:p>
                      <a:r>
                        <a:rPr lang="pt-BR" sz="1000" b="1">
                          <a:latin typeface="Times New Roman" panose="02020603050405020304" pitchFamily="18" charset="0"/>
                          <a:cs typeface="Times New Roman" panose="02020603050405020304" pitchFamily="18" charset="0"/>
                        </a:rPr>
                        <a:t>Verbos</a:t>
                      </a:r>
                      <a:endParaRPr lang="pt-BR" sz="1000">
                        <a:latin typeface="Times New Roman" panose="02020603050405020304" pitchFamily="18" charset="0"/>
                        <a:cs typeface="Times New Roman" panose="02020603050405020304" pitchFamily="18" charset="0"/>
                      </a:endParaRPr>
                    </a:p>
                  </a:txBody>
                  <a:tcPr marL="45260" marR="45260" marT="22630" marB="22630" anchor="ctr">
                    <a:lnL>
                      <a:noFill/>
                    </a:lnL>
                    <a:lnR>
                      <a:noFill/>
                    </a:lnR>
                    <a:lnT>
                      <a:noFill/>
                    </a:lnT>
                    <a:lnB>
                      <a:noFill/>
                    </a:lnB>
                  </a:tcPr>
                </a:tc>
                <a:tc>
                  <a:txBody>
                    <a:bodyPr/>
                    <a:lstStyle/>
                    <a:p>
                      <a:r>
                        <a:rPr lang="pt-BR" sz="1000" b="1" dirty="0">
                          <a:latin typeface="Times New Roman" panose="02020603050405020304" pitchFamily="18" charset="0"/>
                          <a:cs typeface="Times New Roman" panose="02020603050405020304" pitchFamily="18" charset="0"/>
                        </a:rPr>
                        <a:t>Exemplos</a:t>
                      </a:r>
                      <a:endParaRPr lang="pt-BR" sz="1000" dirty="0">
                        <a:latin typeface="Times New Roman" panose="02020603050405020304" pitchFamily="18" charset="0"/>
                        <a:cs typeface="Times New Roman" panose="02020603050405020304" pitchFamily="18" charset="0"/>
                      </a:endParaRP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Adormecer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Finalmente, adormeceu!</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Andar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Ela anda.</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Brincar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Brincou a tarde toda.</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Cair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Caiu.</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Casar</a:t>
                      </a:r>
                    </a:p>
                  </a:txBody>
                  <a:tcPr marL="45260" marR="45260" marT="22630" marB="22630" anchor="ctr">
                    <a:lnL>
                      <a:noFill/>
                    </a:lnL>
                    <a:lnR>
                      <a:noFill/>
                    </a:lnR>
                    <a:lnT>
                      <a:noFill/>
                    </a:lnT>
                    <a:lnB>
                      <a:noFill/>
                    </a:lnB>
                  </a:tcPr>
                </a:tc>
                <a:tc>
                  <a:txBody>
                    <a:bodyPr/>
                    <a:lstStyle/>
                    <a:p>
                      <a:r>
                        <a:rPr lang="pt-BR" sz="1000" dirty="0">
                          <a:latin typeface="Times New Roman" panose="02020603050405020304" pitchFamily="18" charset="0"/>
                          <a:cs typeface="Times New Roman" panose="02020603050405020304" pitchFamily="18" charset="0"/>
                        </a:rPr>
                        <a:t>Casou ontem.</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Chegar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Cheguei!</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Chorar</a:t>
                      </a:r>
                    </a:p>
                  </a:txBody>
                  <a:tcPr marL="45260" marR="45260" marT="22630" marB="22630" anchor="ctr">
                    <a:lnL>
                      <a:noFill/>
                    </a:lnL>
                    <a:lnR>
                      <a:noFill/>
                    </a:lnR>
                    <a:lnT>
                      <a:noFill/>
                    </a:lnT>
                    <a:lnB>
                      <a:noFill/>
                    </a:lnB>
                  </a:tcPr>
                </a:tc>
                <a:tc>
                  <a:txBody>
                    <a:bodyPr/>
                    <a:lstStyle/>
                    <a:p>
                      <a:r>
                        <a:rPr lang="pt-BR" sz="1000" dirty="0">
                          <a:latin typeface="Times New Roman" panose="02020603050405020304" pitchFamily="18" charset="0"/>
                          <a:cs typeface="Times New Roman" panose="02020603050405020304" pitchFamily="18" charset="0"/>
                        </a:rPr>
                        <a:t>Chorava convulsivamente.</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Comparecer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Talvez compareça.</a:t>
                      </a:r>
                    </a:p>
                  </a:txBody>
                  <a:tcPr marL="45260" marR="45260" marT="22630" marB="22630" anchor="ctr">
                    <a:lnL>
                      <a:noFill/>
                    </a:lnL>
                    <a:lnR>
                      <a:noFill/>
                    </a:lnR>
                    <a:lnT>
                      <a:noFill/>
                    </a:lnT>
                    <a:lnB>
                      <a:noFill/>
                    </a:lnB>
                  </a:tcPr>
                </a:tc>
              </a:tr>
              <a:tr h="205922">
                <a:tc>
                  <a:txBody>
                    <a:bodyPr/>
                    <a:lstStyle/>
                    <a:p>
                      <a:r>
                        <a:rPr lang="pt-BR" sz="1000" dirty="0">
                          <a:latin typeface="Times New Roman" panose="02020603050405020304" pitchFamily="18" charset="0"/>
                          <a:cs typeface="Times New Roman" panose="02020603050405020304" pitchFamily="18" charset="0"/>
                        </a:rPr>
                        <a:t>Deitar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Deitaram-se?</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Dormir</a:t>
                      </a:r>
                    </a:p>
                  </a:txBody>
                  <a:tcPr marL="45260" marR="45260" marT="22630" marB="22630" anchor="ctr">
                    <a:lnL>
                      <a:noFill/>
                    </a:lnL>
                    <a:lnR>
                      <a:noFill/>
                    </a:lnR>
                    <a:lnT>
                      <a:noFill/>
                    </a:lnT>
                    <a:lnB>
                      <a:noFill/>
                    </a:lnB>
                  </a:tcPr>
                </a:tc>
                <a:tc>
                  <a:txBody>
                    <a:bodyPr/>
                    <a:lstStyle/>
                    <a:p>
                      <a:r>
                        <a:rPr lang="pt-BR" sz="1000" dirty="0">
                          <a:latin typeface="Times New Roman" panose="02020603050405020304" pitchFamily="18" charset="0"/>
                          <a:cs typeface="Times New Roman" panose="02020603050405020304" pitchFamily="18" charset="0"/>
                        </a:rPr>
                        <a:t>Durmo.</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Errar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Nós erramos.</a:t>
                      </a:r>
                    </a:p>
                  </a:txBody>
                  <a:tcPr marL="45260" marR="45260" marT="22630" marB="22630" anchor="ctr">
                    <a:lnL>
                      <a:noFill/>
                    </a:lnL>
                    <a:lnR>
                      <a:noFill/>
                    </a:lnR>
                    <a:lnT>
                      <a:noFill/>
                    </a:lnT>
                    <a:lnB>
                      <a:noFill/>
                    </a:lnB>
                  </a:tcPr>
                </a:tc>
              </a:tr>
              <a:tr h="205922">
                <a:tc>
                  <a:txBody>
                    <a:bodyPr/>
                    <a:lstStyle/>
                    <a:p>
                      <a:r>
                        <a:rPr lang="pt-BR" sz="1000" dirty="0">
                          <a:latin typeface="Times New Roman" panose="02020603050405020304" pitchFamily="18" charset="0"/>
                          <a:cs typeface="Times New Roman" panose="02020603050405020304" pitchFamily="18" charset="0"/>
                        </a:rPr>
                        <a:t>Escorregar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Escorreguei ali.</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Explodir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O botijão de gás explodiu.</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Ir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Você vai?</a:t>
                      </a:r>
                    </a:p>
                  </a:txBody>
                  <a:tcPr marL="45260" marR="45260" marT="22630" marB="22630" anchor="ctr">
                    <a:lnL>
                      <a:noFill/>
                    </a:lnL>
                    <a:lnR>
                      <a:noFill/>
                    </a:lnR>
                    <a:lnT>
                      <a:noFill/>
                    </a:lnT>
                    <a:lnB>
                      <a:noFill/>
                    </a:lnB>
                  </a:tcPr>
                </a:tc>
              </a:tr>
              <a:tr h="205922">
                <a:tc>
                  <a:txBody>
                    <a:bodyPr/>
                    <a:lstStyle/>
                    <a:p>
                      <a:r>
                        <a:rPr lang="pt-BR" sz="1000" dirty="0">
                          <a:latin typeface="Times New Roman" panose="02020603050405020304" pitchFamily="18" charset="0"/>
                          <a:cs typeface="Times New Roman" panose="02020603050405020304" pitchFamily="18" charset="0"/>
                        </a:rPr>
                        <a:t>Levantar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Levantou e saiu.</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Morar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Mora no exterior.</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Morrer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Não morreu!</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Nascer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Nasceu forte e saudável.</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Sentar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Sentaram.</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Sofrer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Sofreu até o fim.</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Sumir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Como assim sumiram?</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Viver</a:t>
                      </a:r>
                    </a:p>
                  </a:txBody>
                  <a:tcPr marL="45260" marR="45260" marT="22630" marB="22630" anchor="ctr">
                    <a:lnL>
                      <a:noFill/>
                    </a:lnL>
                    <a:lnR>
                      <a:noFill/>
                    </a:lnR>
                    <a:lnT>
                      <a:noFill/>
                    </a:lnT>
                    <a:lnB>
                      <a:noFill/>
                    </a:lnB>
                  </a:tcPr>
                </a:tc>
                <a:tc>
                  <a:txBody>
                    <a:bodyPr/>
                    <a:lstStyle/>
                    <a:p>
                      <a:r>
                        <a:rPr lang="pt-BR" sz="1000">
                          <a:latin typeface="Times New Roman" panose="02020603050405020304" pitchFamily="18" charset="0"/>
                          <a:cs typeface="Times New Roman" panose="02020603050405020304" pitchFamily="18" charset="0"/>
                        </a:rPr>
                        <a:t>Vive sozinha.</a:t>
                      </a:r>
                    </a:p>
                  </a:txBody>
                  <a:tcPr marL="45260" marR="45260" marT="22630" marB="22630" anchor="ctr">
                    <a:lnL>
                      <a:noFill/>
                    </a:lnL>
                    <a:lnR>
                      <a:noFill/>
                    </a:lnR>
                    <a:lnT>
                      <a:noFill/>
                    </a:lnT>
                    <a:lnB>
                      <a:noFill/>
                    </a:lnB>
                  </a:tcPr>
                </a:tc>
              </a:tr>
              <a:tr h="205922">
                <a:tc>
                  <a:txBody>
                    <a:bodyPr/>
                    <a:lstStyle/>
                    <a:p>
                      <a:r>
                        <a:rPr lang="pt-BR" sz="1000">
                          <a:latin typeface="Times New Roman" panose="02020603050405020304" pitchFamily="18" charset="0"/>
                          <a:cs typeface="Times New Roman" panose="02020603050405020304" pitchFamily="18" charset="0"/>
                        </a:rPr>
                        <a:t>Voltar</a:t>
                      </a:r>
                    </a:p>
                  </a:txBody>
                  <a:tcPr marL="45260" marR="45260" marT="22630" marB="22630" anchor="ctr">
                    <a:lnL>
                      <a:noFill/>
                    </a:lnL>
                    <a:lnR>
                      <a:noFill/>
                    </a:lnR>
                    <a:lnT>
                      <a:noFill/>
                    </a:lnT>
                    <a:lnB>
                      <a:noFill/>
                    </a:lnB>
                  </a:tcPr>
                </a:tc>
                <a:tc>
                  <a:txBody>
                    <a:bodyPr/>
                    <a:lstStyle/>
                    <a:p>
                      <a:r>
                        <a:rPr lang="pt-BR" sz="1000" dirty="0">
                          <a:latin typeface="Times New Roman" panose="02020603050405020304" pitchFamily="18" charset="0"/>
                          <a:cs typeface="Times New Roman" panose="02020603050405020304" pitchFamily="18" charset="0"/>
                        </a:rPr>
                        <a:t>Volta!</a:t>
                      </a:r>
                    </a:p>
                  </a:txBody>
                  <a:tcPr marL="45260" marR="45260" marT="22630" marB="22630" anchor="ctr">
                    <a:lnL>
                      <a:noFill/>
                    </a:lnL>
                    <a:lnR>
                      <a:noFill/>
                    </a:lnR>
                    <a:lnT>
                      <a:noFill/>
                    </a:lnT>
                    <a:lnB>
                      <a:noFill/>
                    </a:lnB>
                  </a:tcPr>
                </a:tc>
              </a:tr>
            </a:tbl>
          </a:graphicData>
        </a:graphic>
      </p:graphicFrame>
    </p:spTree>
    <p:extLst>
      <p:ext uri="{BB962C8B-B14F-4D97-AF65-F5344CB8AC3E}">
        <p14:creationId xmlns:p14="http://schemas.microsoft.com/office/powerpoint/2010/main" xmlns="" val="2790635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PONTUAÇÃO DO 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marL="0" indent="0" algn="just">
              <a:buNone/>
            </a:pPr>
            <a:r>
              <a:rPr lang="pt-BR" sz="2600" dirty="0" smtClean="0">
                <a:latin typeface="Times New Roman" panose="02020603050405020304" pitchFamily="18" charset="0"/>
                <a:cs typeface="Times New Roman" panose="02020603050405020304" pitchFamily="18" charset="0"/>
              </a:rPr>
              <a:t>• Em Língua Portuguesa, há uma </a:t>
            </a:r>
            <a:r>
              <a:rPr lang="pt-BR" sz="2600" b="1" dirty="0" smtClean="0">
                <a:latin typeface="Times New Roman" panose="02020603050405020304" pitchFamily="18" charset="0"/>
                <a:cs typeface="Times New Roman" panose="02020603050405020304" pitchFamily="18" charset="0"/>
              </a:rPr>
              <a:t>ordem comum (padrão) </a:t>
            </a:r>
            <a:r>
              <a:rPr lang="pt-BR" sz="2600" dirty="0" smtClean="0">
                <a:latin typeface="Times New Roman" panose="02020603050405020304" pitchFamily="18" charset="0"/>
                <a:cs typeface="Times New Roman" panose="02020603050405020304" pitchFamily="18" charset="0"/>
              </a:rPr>
              <a:t>de disposição dos termos em uma oração: SVOA</a:t>
            </a:r>
          </a:p>
          <a:p>
            <a:pPr marL="0" indent="0" algn="just">
              <a:buNone/>
            </a:pPr>
            <a:endParaRPr lang="pt-BR" sz="26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Ela	 usa	 a cor azul	 em seu vestido.</a:t>
            </a:r>
            <a:endParaRPr lang="pt-BR" sz="18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S	  V              O			A</a:t>
            </a:r>
          </a:p>
          <a:p>
            <a:pPr marL="0" indent="0" algn="just">
              <a:spcBef>
                <a:spcPts val="0"/>
              </a:spcBef>
              <a:buNone/>
            </a:pPr>
            <a:endParaRPr lang="pt-BR" sz="2600" dirty="0" smtClean="0">
              <a:latin typeface="Times New Roman" panose="02020603050405020304" pitchFamily="18" charset="0"/>
              <a:cs typeface="Times New Roman" panose="02020603050405020304" pitchFamily="18" charset="0"/>
            </a:endParaRPr>
          </a:p>
          <a:p>
            <a:pPr marL="0" indent="0" algn="just">
              <a:buNone/>
            </a:pPr>
            <a:r>
              <a:rPr lang="pt-BR" sz="2600" dirty="0" smtClean="0">
                <a:latin typeface="Times New Roman" panose="02020603050405020304" pitchFamily="18" charset="0"/>
                <a:cs typeface="Times New Roman" panose="02020603050405020304" pitchFamily="18" charset="0"/>
              </a:rPr>
              <a:t>• O menino 	comeu         bolo 	na cozinha.</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S	     V		O	        A</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550530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PONTUAÇÃO DO ADJUNTO ADVERBIAL</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lnSpcReduction="10000"/>
          </a:bodyPr>
          <a:lstStyle/>
          <a:p>
            <a:pPr marL="0" indent="0" algn="just">
              <a:buNone/>
            </a:pPr>
            <a:r>
              <a:rPr lang="pt-BR" sz="2600" dirty="0" smtClean="0">
                <a:latin typeface="Times New Roman" panose="02020603050405020304" pitchFamily="18" charset="0"/>
                <a:cs typeface="Times New Roman" panose="02020603050405020304" pitchFamily="18" charset="0"/>
              </a:rPr>
              <a:t>• Obviamente, há frases em que não há todos os termos das orações anteriores:</a:t>
            </a:r>
          </a:p>
          <a:p>
            <a:pPr marL="0" indent="0" algn="just">
              <a:buNone/>
            </a:pPr>
            <a:endParaRPr lang="pt-BR" sz="26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A princesa foi aprisionada </a:t>
            </a:r>
            <a:r>
              <a:rPr lang="pt-BR" sz="2600" b="1" dirty="0" smtClean="0">
                <a:latin typeface="Times New Roman" panose="02020603050405020304" pitchFamily="18" charset="0"/>
                <a:cs typeface="Times New Roman" panose="02020603050405020304" pitchFamily="18" charset="0"/>
              </a:rPr>
              <a:t>em seu enorme castelo</a:t>
            </a:r>
            <a:r>
              <a:rPr lang="pt-BR" sz="26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pt-BR" sz="1800" dirty="0">
                <a:latin typeface="Times New Roman" panose="02020603050405020304" pitchFamily="18" charset="0"/>
                <a:cs typeface="Times New Roman" panose="02020603050405020304" pitchFamily="18" charset="0"/>
              </a:rPr>
              <a:t> </a:t>
            </a:r>
            <a:r>
              <a:rPr lang="pt-BR" sz="1800" dirty="0" smtClean="0">
                <a:latin typeface="Times New Roman" panose="02020603050405020304" pitchFamily="18" charset="0"/>
                <a:cs typeface="Times New Roman" panose="02020603050405020304" pitchFamily="18" charset="0"/>
              </a:rPr>
              <a:t>               S                         V                                          A</a:t>
            </a:r>
          </a:p>
          <a:p>
            <a:pPr marL="0" indent="0" algn="just">
              <a:spcBef>
                <a:spcPts val="0"/>
              </a:spcBef>
              <a:buNone/>
            </a:pPr>
            <a:endParaRPr lang="pt-BR" sz="2600" dirty="0" smtClean="0">
              <a:latin typeface="Times New Roman" panose="02020603050405020304" pitchFamily="18" charset="0"/>
              <a:cs typeface="Times New Roman" panose="02020603050405020304" pitchFamily="18" charset="0"/>
            </a:endParaRPr>
          </a:p>
          <a:p>
            <a:pPr marL="0" indent="0" algn="just">
              <a:spcBef>
                <a:spcPts val="0"/>
              </a:spcBef>
              <a:buNone/>
            </a:pPr>
            <a:r>
              <a:rPr lang="pt-BR" sz="2600" dirty="0" smtClean="0">
                <a:latin typeface="Times New Roman" panose="02020603050405020304" pitchFamily="18" charset="0"/>
                <a:cs typeface="Times New Roman" panose="02020603050405020304" pitchFamily="18" charset="0"/>
              </a:rPr>
              <a:t>• Eventuais alterações nessa ordem devem ser marcadas por vírgula:</a:t>
            </a:r>
          </a:p>
          <a:p>
            <a:pPr marL="0" indent="0" algn="just">
              <a:spcBef>
                <a:spcPts val="0"/>
              </a:spcBef>
              <a:buNone/>
            </a:pPr>
            <a:endParaRPr lang="pt-BR" sz="2600" dirty="0" smtClean="0">
              <a:latin typeface="Times New Roman" panose="02020603050405020304" pitchFamily="18" charset="0"/>
              <a:cs typeface="Times New Roman" panose="02020603050405020304" pitchFamily="18" charset="0"/>
            </a:endParaRPr>
          </a:p>
          <a:p>
            <a:pPr marL="0" indent="0" algn="just">
              <a:buNone/>
            </a:pPr>
            <a:r>
              <a:rPr lang="pt-BR" sz="2600" dirty="0" smtClean="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Em seu enorme castelo</a:t>
            </a:r>
            <a:r>
              <a:rPr lang="pt-BR" sz="2600" dirty="0" smtClean="0">
                <a:latin typeface="Times New Roman" panose="02020603050405020304" pitchFamily="18" charset="0"/>
                <a:cs typeface="Times New Roman" panose="02020603050405020304" pitchFamily="18" charset="0"/>
              </a:rPr>
              <a:t>, a princesa foi aprisionada.</a:t>
            </a:r>
          </a:p>
          <a:p>
            <a:pPr marL="0" indent="0" algn="just">
              <a:buNone/>
            </a:pPr>
            <a:r>
              <a:rPr lang="pt-BR" sz="2600" dirty="0" smtClean="0">
                <a:latin typeface="Times New Roman" panose="02020603050405020304" pitchFamily="18" charset="0"/>
                <a:cs typeface="Times New Roman" panose="02020603050405020304" pitchFamily="18" charset="0"/>
              </a:rPr>
              <a:t>• A princesa, </a:t>
            </a:r>
            <a:r>
              <a:rPr lang="pt-BR" sz="2600" b="1" dirty="0" smtClean="0">
                <a:latin typeface="Times New Roman" panose="02020603050405020304" pitchFamily="18" charset="0"/>
                <a:cs typeface="Times New Roman" panose="02020603050405020304" pitchFamily="18" charset="0"/>
              </a:rPr>
              <a:t>em seu enorme castelo</a:t>
            </a:r>
            <a:r>
              <a:rPr lang="pt-BR" sz="2600" dirty="0" smtClean="0">
                <a:latin typeface="Times New Roman" panose="02020603050405020304" pitchFamily="18" charset="0"/>
                <a:cs typeface="Times New Roman" panose="02020603050405020304" pitchFamily="18" charset="0"/>
              </a:rPr>
              <a:t>, foi aprisionada.</a:t>
            </a:r>
          </a:p>
          <a:p>
            <a:pPr marL="0" indent="0" algn="just">
              <a:spcBef>
                <a:spcPts val="0"/>
              </a:spcBef>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Seta em forma de U 1"/>
          <p:cNvSpPr/>
          <p:nvPr/>
        </p:nvSpPr>
        <p:spPr>
          <a:xfrm>
            <a:off x="3563888" y="2348880"/>
            <a:ext cx="2232248" cy="2160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xmlns="" val="2189178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2234</TotalTime>
  <Words>1811</Words>
  <Application>Microsoft Office PowerPoint</Application>
  <PresentationFormat>Apresentação na tela (4:3)</PresentationFormat>
  <Paragraphs>343</Paragraphs>
  <Slides>29</Slides>
  <Notes>0</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Tema do Office</vt:lpstr>
      <vt:lpstr>ADJUNTO ADVERBIAL</vt:lpstr>
      <vt:lpstr>ADJUNTO ADVERBIAL</vt:lpstr>
      <vt:lpstr>ADJUNTO ADVERBIAL</vt:lpstr>
      <vt:lpstr>ADJUNTO ADVERBIAL X OBJETO INDIRETO</vt:lpstr>
      <vt:lpstr>ADJUNTO ADVERBIAL X OBJETO INDIRETO</vt:lpstr>
      <vt:lpstr>ADJUNTO ADVERBIAL X OBJETO INDIRETO</vt:lpstr>
      <vt:lpstr>ADJUNTO ADVERBIAL X OBJETO INDIRETO</vt:lpstr>
      <vt:lpstr>PONTUAÇÃO DO ADJUNTO ADVERBIAL</vt:lpstr>
      <vt:lpstr>PONTUAÇÃO DO ADJUNTO ADVERBIAL</vt:lpstr>
      <vt:lpstr>PONTUAÇÃO DO ADJUNTO ADVERBIAL</vt:lpstr>
      <vt:lpstr>PONTUAÇÃO DO ADJUNTO ADVERBIAL</vt:lpstr>
      <vt:lpstr>PONTUAÇÃO DO ADJUNTO ADVERBIAL</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PREVIDÊNCIA COMPLEMENTAR</dc:title>
  <dc:creator>Usuário</dc:creator>
  <cp:lastModifiedBy>Gestao03</cp:lastModifiedBy>
  <cp:revision>257</cp:revision>
  <dcterms:created xsi:type="dcterms:W3CDTF">2018-05-26T12:30:19Z</dcterms:created>
  <dcterms:modified xsi:type="dcterms:W3CDTF">2018-10-26T11:31:20Z</dcterms:modified>
</cp:coreProperties>
</file>