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E2DA36-14CC-4E7F-9A21-E581005F0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01AEB9-76F4-4405-8B30-2A8A57559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7D1B4A-DA75-4F0C-A71D-131CE9847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884B7C-3242-4671-B400-254159C0F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67FD11-9B1C-4DAD-8678-9A846EE75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027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A13673-8EA8-4F8E-B8A8-0B0F17EF8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10AD9C7-86FE-4FE3-AECA-36474DB31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E03467-36D9-4D22-B8F3-077BE13D7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5B8AA7-9FC2-469F-9FE4-DEF57F8B9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CF93F0-13FC-4913-AAA6-DC421F602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713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CE10C9-5CD6-4EFF-B96C-2BD8FC314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BC3C6A5-6DEB-4D13-B1A4-40B4581F0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0484E5-92F6-4E28-856A-74E24CD1B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4D41FF-3EB5-4881-880C-1584BAB42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B9F5F-B56B-45DB-A46E-56238B118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598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EDC03F-6A48-4D3A-91DF-1D495D658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E1B27B-2B90-4F78-904F-2B6304EDB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09FB34-7604-4369-A39E-C8200DA6A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F718E3-33C9-4051-9F6D-318E3E9B0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D4E9A0-EFAF-42D9-9AB8-DF387B53A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80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CF12C9-5EDB-4EB2-A447-0B89CFA0E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0787E4A-D12D-454C-962E-78D077AB7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5A9DAD-FB7C-461A-AC0F-9CC4023A9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5D9EF89-BC71-4520-9027-1B3D7D576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B5294A-286F-4602-85E8-85F7F3F23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134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9130B6-9D18-470C-82DB-6F4361E8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A02BA9-F8C3-4A97-880E-FC2E6B3D0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53A1561-4906-41B1-8BF4-AB4C0FE34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2267A4-F4F0-448E-BFF8-2A2DC33A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7D9C79-8F1A-48BF-810C-7FA5A0C79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90CFCC-F341-47DF-BAD4-C39D5C5C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131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060312-B160-4A82-A741-131976E24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C092E6F-65E9-437F-A742-D80E89B7B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04CAAE7-3E54-4DB8-A86A-C82E11523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7537F7F-1EA0-48DD-87AF-6E8AD1DD9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F8887DA-9306-4B81-991E-6E73478EC7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F63DC9E-6F86-4822-B0B2-75C3A8046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605FED5-9B00-46E3-B8AC-9463EA4E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0221EF7-9D4B-4F45-9522-FB1CA862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393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6AC393-F166-49E2-93CF-5A7E14C2B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1E7CC50-09BD-401C-92FF-90A9E9D1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5075EF2-E54D-49E1-9C44-80782FFA1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253D30A-4A75-4B19-B838-4849F1393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445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6615BB9-5ACD-4EDB-80E4-C2B8BB745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70F7F8A-BD6F-47C0-84A6-7971B12A9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27E0018-8333-49E5-A6B6-1CF67BE10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468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F7BFAD-4651-49CF-B6E3-5DACF4E17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203949-EA07-4474-BAEA-F28923C16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001E943-5990-4532-923A-BE914376A3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0B4BB54-42D5-4F90-83AC-56F96A746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04DA98D-AFFD-4A46-9ECF-50071538C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3EB17A-C6D3-4235-9A1D-B7561718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128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AD6AFE-9234-4820-9553-09E360F21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B8B3364-020C-4C4C-8BCA-F4F03CB5B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E768202-A0DF-4A8E-8C8B-D1E127068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859475D-CD9E-48CC-8A94-FE3DD28D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C14F1D-B02F-4422-AB9D-1329B9A4E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7F3018-C696-42EA-B45D-1EABBC110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2241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EC299AB-920D-4180-8845-25997DDEE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C531F6-F113-40D0-ADF0-6AEA47ABC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B7E9F0-10C6-43CF-B8DB-52A3DCE829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22939-C3AB-4182-9A4C-E792000E63CB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CE8822-D212-4740-A19B-CFE8B101F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928AB1-50E2-4BA9-925C-EA7D14E927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87DB7-D968-43C5-9CBE-8614CB4E3A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768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0" y="0"/>
            <a:ext cx="7403335" cy="6478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São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recursos de linguagem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permitem a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criação de sentidos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 base nas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relações sintáticas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estabelecidas entre as palavras nos enunciados e textos. </a:t>
            </a:r>
          </a:p>
          <a:p>
            <a:pPr algn="just">
              <a:lnSpc>
                <a:spcPct val="150000"/>
              </a:lnSpc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construção dessas figuras demanda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inversão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ordem das palavras na frase,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repetição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omissão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elementos em enunciados ou colocações que viabilizem a criação de determinados efeitos nos textos.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0C47AE0-C0BC-40A8-9268-C498A50E5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8589" y="0"/>
            <a:ext cx="46234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890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1" y="0"/>
            <a:ext cx="7491470" cy="501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Pleonasmo vicioso (tautologia)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ocorre quando há uma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repetição de ideia de modo não intencional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sem necessidade.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A atriz Margot Robbie é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protagonista principal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filme Barbie.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protagonista já é a personagem principal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logo não há necessidade de enfatizar a sua importância.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0F9EB2F-7F1E-4188-8775-52A5342AA4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6561" y="0"/>
            <a:ext cx="44854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191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1" y="0"/>
            <a:ext cx="7491470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Pleonasmo vicioso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ocorre quando há uma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repetição de ideia de modo não intencional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sem necessidade.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Exemplos: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Adiar para depois;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Surpresa inesperada;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Poça no chão;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Goteira no teto;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Elo de ligação.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0F9EB2F-7F1E-4188-8775-52A5342AA4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6561" y="0"/>
            <a:ext cx="44854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82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1" y="0"/>
            <a:ext cx="7491470" cy="722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Silepse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ocorre quando o autor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desobedece à concordância sintática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obedecer à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concordância de ideia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Pode ser dividida em três: 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Número: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comunidade (singular) daquele vilarejo estavam todos animados (plural) pela semana de festividade.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Gênero: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Excelência (feminino) está atrasado (masculino).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Pessoa: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alunos (terceira pessoa) estávamos (primeira pessoa) inquietos, aguardando o resultado da prova.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348E8EF-6EC7-4000-94B4-147CBEF21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3639" y="0"/>
            <a:ext cx="44883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42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-1" y="-98152"/>
            <a:ext cx="8879595" cy="7054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Elipse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É a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ocultação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um termo que pode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facilmente ser identificado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 base no contexto.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Quando a chuva vem, alaga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Ruas, becos e avenidas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Muitas vezes porque existem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Galerias entupidas.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Irresponsabilidade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quem produz</a:t>
            </a:r>
          </a:p>
          <a:p>
            <a:pPr algn="ctr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Imundícies indevidas (BRITO, 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Jerson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ctr">
              <a:lnSpc>
                <a:spcPct val="150000"/>
              </a:lnSpc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elipse ocorre devido à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omissão do pronome definido “ela”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referindo à chuva na oração anterior. Assim também ocorre com os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artigos pessoais “as”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“os”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deveriam vir antes de “Ruas, becos e avenidas”. O autor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optou pela exclusão dos elementos para tornar o poema mais dinâmico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257D8DEC-E7F5-4F47-B90C-1F9F46DD6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000781" y="-1"/>
            <a:ext cx="3191219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467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0" y="-142219"/>
            <a:ext cx="5376231" cy="611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Zeugma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Consiste no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desaparecimento de um termo já expresso anteriormente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Maria gosta de ler e João, de escrever. (gosta)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Eu levei os salgados; a Ana, os doces. (levou)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Meu pai era paulista; meu avô, pernambucano. (era)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780A5AB-C0B8-4912-8E7F-EEE3C6C009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484" y="0"/>
            <a:ext cx="6650516" cy="6858000"/>
          </a:xfrm>
          <a:prstGeom prst="rect">
            <a:avLst/>
          </a:prstGeom>
        </p:spPr>
      </p:pic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F1F84B54-8903-4D08-A6EB-FD24FAF79C88}"/>
              </a:ext>
            </a:extLst>
          </p:cNvPr>
          <p:cNvSpPr/>
          <p:nvPr/>
        </p:nvSpPr>
        <p:spPr>
          <a:xfrm rot="7899462">
            <a:off x="8207567" y="793215"/>
            <a:ext cx="771181" cy="66101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4891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0" y="2754"/>
            <a:ext cx="7480453" cy="450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Elipse X Zeugma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principal diferença é que a elipse omite um termo que é subentendido pelo contexto geral, enquanto a zeugma omite um termo que já foi mencionado anteriormente na frase para evitar repetição. A zeugma é, na verdade, um tipo de elipse. 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BEE3AEC-40EA-4783-98D5-D542AEB2CE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66" y="3652032"/>
            <a:ext cx="6969641" cy="30572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911987E-209B-4DAB-B39F-1D1AF6DA09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2313" y="0"/>
            <a:ext cx="4149687" cy="686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780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1" y="0"/>
            <a:ext cx="7491470" cy="6812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Assíndeto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corresponde à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omissão de conectivos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(conjunções coordenativas) na união de termos em orações coordenadas.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Luciana, inquieta, subia à janela da cozinha, sondava os arredores, bradava com desespero, até ouvia duas notas estridentes, localizava o fugitivo, saía de casa [...]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RAMOS, Graciliano. Insônia. Rio de Janeiro: José Olympio, 1947. 189 p. (Contos).</a:t>
            </a:r>
          </a:p>
          <a:p>
            <a:pPr algn="just">
              <a:lnSpc>
                <a:spcPct val="150000"/>
              </a:lnSpc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Normalmente,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utilizam-se vírgulas ou ponto e vírgula em vez de conectivos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formando orações coordenadas assindéticas.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2255765C-0621-4D76-B351-DA15C742E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5906" y="0"/>
            <a:ext cx="44460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106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0" y="-75069"/>
            <a:ext cx="10708394" cy="7008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Anáfora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reprodução da mesma palavra no início de cada frase ou verso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reforçar seu sentido.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Poema em linha reta</a:t>
            </a:r>
          </a:p>
          <a:p>
            <a:pPr>
              <a:lnSpc>
                <a:spcPct val="150000"/>
              </a:lnSpc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tantas vezes irrespondivelmente parasita,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Indesculpavelmente sujo.</a:t>
            </a:r>
          </a:p>
          <a:p>
            <a:pPr>
              <a:lnSpc>
                <a:spcPct val="150000"/>
              </a:lnSpc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tantas vezes não tenho tido paciência para tomar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[banho,</a:t>
            </a:r>
          </a:p>
          <a:p>
            <a:pPr>
              <a:lnSpc>
                <a:spcPct val="150000"/>
              </a:lnSpc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tantas vezes tenho sido ridículo, absurdo,</a:t>
            </a:r>
          </a:p>
          <a:p>
            <a:pPr>
              <a:lnSpc>
                <a:spcPct val="150000"/>
              </a:lnSpc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tenho enrolado os pés publicamente nos tapetes das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[etiquetas</a:t>
            </a:r>
          </a:p>
          <a:p>
            <a:pPr>
              <a:lnSpc>
                <a:spcPct val="150000"/>
              </a:lnSpc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tenho sido grotesco, mesquinho, submisso e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[arrogante,</a:t>
            </a:r>
          </a:p>
          <a:p>
            <a:pPr>
              <a:lnSpc>
                <a:spcPct val="150000"/>
              </a:lnSpc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tenho sofrido enxovalhos e calado,</a:t>
            </a:r>
          </a:p>
          <a:p>
            <a:pPr>
              <a:lnSpc>
                <a:spcPct val="150000"/>
              </a:lnSpc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quando não tenho calado, tenho sido mais ridículo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[ainda; [...] (CAMPOS, Álvaro de. Poema em linha reta. Arquivo Pessoa).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90577D9-AB50-4200-810F-6951025059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045"/>
          <a:stretch/>
        </p:blipFill>
        <p:spPr>
          <a:xfrm>
            <a:off x="8655234" y="1233889"/>
            <a:ext cx="3110781" cy="5624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1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1" y="0"/>
            <a:ext cx="7491470" cy="5998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Anacoluto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é caracterizado pela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alteração da ordem natural da estrutura da frase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por meio de uma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pausa no discurso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ocasionada pela inserção de um elemento sem vínculo sintático. Essas construções são mais comuns na oralidade pelo teor mais espontâneo.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A vida, não sei como será daqui para frente. (O normal seria: “Não sei como será a vida daqui para frente.") 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Eu, parece que estou ficando zonzo." (O normal seria: "Parece que eu estou ficando zonzo.") </a:t>
            </a:r>
          </a:p>
          <a:p>
            <a:pPr algn="just">
              <a:lnSpc>
                <a:spcPct val="150000"/>
              </a:lnSpc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04D539D-EBB3-430D-B993-528955467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9152" y="0"/>
            <a:ext cx="44728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442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1" y="0"/>
            <a:ext cx="7491470" cy="5565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Hipérbato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é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inversão brusca da ordem dos termos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frase.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ordem natural ou direta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oração é: sujeito + verbo + complemento.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Feliz ele estava. (Ele estava feliz)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Ex.: “</a:t>
            </a:r>
            <a:r>
              <a:rPr lang="pt-B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Ouviram do Ipiranga as margens plácidas de um povo heroico o brado retumbante.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Ordem direta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As margens plácidas do Ipiranga ouviram o brado retumbante de um povo heroico.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C4E5953-BB4A-43CC-8E4C-11B60890E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667739" y="0"/>
            <a:ext cx="45242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568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7C125FF-F216-4AFA-B484-945DBF851BE6}"/>
              </a:ext>
            </a:extLst>
          </p:cNvPr>
          <p:cNvSpPr txBox="1"/>
          <p:nvPr/>
        </p:nvSpPr>
        <p:spPr>
          <a:xfrm>
            <a:off x="0" y="0"/>
            <a:ext cx="8284683" cy="695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Sintaxe ou Construção</a:t>
            </a:r>
          </a:p>
          <a:p>
            <a:pPr algn="just">
              <a:lnSpc>
                <a:spcPct val="150000"/>
              </a:lnSpc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Pleonasmo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consiste na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um termo ou ideia de modo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redundante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Pleonasmo literário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ocorre de maneira intencional, quando o autor utiliza uma repetição para dar ênfase ao que está sendo dito.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Ó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 salgado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quanto do teu sal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São lágrimas de Portugal!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Pessoa, F. Mensagem. Poema X Mar Português. Edições Ática: Lisboa. 1959.</a:t>
            </a:r>
          </a:p>
          <a:p>
            <a:pPr algn="just">
              <a:lnSpc>
                <a:spcPct val="150000"/>
              </a:lnSpc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 é naturalmente salgado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 entanto, o poeta emprega essa aparente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redundância de maneira intencional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buscando enfatizar a característica salgada do oceano e estabelecer uma conexão com as lágrimas.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DF5BF7D6-A225-49F1-BC81-99288BAA5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471970" y="-1"/>
            <a:ext cx="3720027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9476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990</Words>
  <Application>Microsoft Office PowerPoint</Application>
  <PresentationFormat>Widescreen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ARTHUR VINÍCIUS FEITOSA FURTADO</dc:creator>
  <cp:lastModifiedBy>ARTHUR VINÍCIUS FEITOSA FURTADO</cp:lastModifiedBy>
  <cp:revision>13</cp:revision>
  <dcterms:created xsi:type="dcterms:W3CDTF">2025-11-04T17:12:58Z</dcterms:created>
  <dcterms:modified xsi:type="dcterms:W3CDTF">2025-11-04T18:36:55Z</dcterms:modified>
</cp:coreProperties>
</file>