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DE42B-99D7-43E7-90C1-05C3D9DD1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E58E00-7378-4EE3-9EC3-8FFFABAD6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04808E-8B8A-4B48-A92A-DC07FF554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8563-6E93-48CD-B7BC-92B09CE22304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737B45-3936-4014-9561-7F2EAE9E0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7CF234-F151-433D-98BB-3A922D5A0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44BE-DAE8-4F78-9928-4557B8110A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82EF07-0457-46EA-9659-3339A8576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4216A5E-3429-4BD7-B27C-3B77874A3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DB14F0-6741-46D1-B4CD-070D57867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8563-6E93-48CD-B7BC-92B09CE22304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4E861B-A0CD-401C-81EE-D5F64E42C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79B6D2-9BC3-4325-B4A8-54A33D7A2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44BE-DAE8-4F78-9928-4557B8110A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71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2FECE28-6472-452D-8AD7-24027C411A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366F81A-B533-48B5-A33C-43CB25B21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1787CE-30DB-468D-9FBD-D20F02F44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8563-6E93-48CD-B7BC-92B09CE22304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A38267-6C08-431D-9036-2503C9320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D5D9E0-C309-42E8-B827-E2343169E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44BE-DAE8-4F78-9928-4557B8110A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68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9786E-7B1E-45A8-96F8-CAEF68EE1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7A7C71-80E5-4B0C-9787-1667282BC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0CEFD2-4B5A-4891-A79C-3FF8F6A97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8563-6E93-48CD-B7BC-92B09CE22304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37BB05-B251-40D8-AB21-40CEB6F5B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FDA862-E2B3-4C93-8EB3-75CA84BE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44BE-DAE8-4F78-9928-4557B8110A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0080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C41820-CF12-4407-A31F-D1886B8F5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01F2E0-E5F5-4933-B1D8-CFB109190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2FEF68-AAE9-4227-A82A-743EF0F7A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8563-6E93-48CD-B7BC-92B09CE22304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654921-DCF2-47C3-B7D5-7B5E62D5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0E4DB4-ADF5-4A91-A0B6-3500D830A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44BE-DAE8-4F78-9928-4557B8110A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3818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88E08F-CFE2-405C-90C4-6B2933DCA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F293B2-9FFF-473A-9976-F38A6CC937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367F873-F39B-4A42-8D44-75EB12A3A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6ED2BD7-1FE6-4E9B-99F5-5565E09E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8563-6E93-48CD-B7BC-92B09CE22304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E3134E-5D4F-4B1C-A741-AFF2889D6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0915F96-1A71-412B-8C1D-8DB1369F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44BE-DAE8-4F78-9928-4557B8110A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02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0CC4CD-CC77-400E-ABA1-D7445E1E4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BD0AE8-1138-4CB6-A40D-47DF0F203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E6B2373-5CD0-4E06-BB3C-8A33C367D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AFFBB0B-B663-49A9-944C-740F1FF632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DF4F5D7-4EC8-4533-97A4-B2883DFC6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4955364-9CE0-46CC-8717-967C50903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8563-6E93-48CD-B7BC-92B09CE22304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C1E3E59-3B03-4ECE-80BD-12EBA6AB6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5345F20-3B13-473F-8884-49D1C0105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44BE-DAE8-4F78-9928-4557B8110A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062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E59DD-6EDC-4080-B120-F60865963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B3F334B-AB35-4CEA-8BA4-0C731977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8563-6E93-48CD-B7BC-92B09CE22304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0AF4BF3-0FC4-47BC-8467-CC42A9438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E5FEC41-9CE1-46A2-A553-32626F99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44BE-DAE8-4F78-9928-4557B8110A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16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E4011B8-4103-458B-A658-FA07DDA1C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8563-6E93-48CD-B7BC-92B09CE22304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8D23E71-5AD8-4722-AE92-D31D29F2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6A573D8-9DD6-4986-BF54-3A478BEAA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44BE-DAE8-4F78-9928-4557B8110A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9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C892DF-F0EB-4636-A195-54BD17E2C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96C898-8159-4092-BF95-E64184A49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E505F8-59FB-40CF-9CD8-2150DBE4D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64332FB-63DD-4D66-8020-389E48FFE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8563-6E93-48CD-B7BC-92B09CE22304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4E86E7-CD3C-48F8-A49C-1E3433151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C78D3B-AD4B-4E21-B987-0B482C989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44BE-DAE8-4F78-9928-4557B8110A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618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CFE142-DE9B-4B13-A5F2-DA081C456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60BCCBD-28A1-4067-918E-132C35A3DD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F7D9D8-434A-405D-99F4-A3A68F64A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F7E93F2-E5F1-4530-A689-67E8DC18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8563-6E93-48CD-B7BC-92B09CE22304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A6CB98A-C369-4E22-AB94-5D1032868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50BBD6A-0ED8-40BA-A6B2-51D37FFA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44BE-DAE8-4F78-9928-4557B8110A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738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6EC9AF3-4E1C-4ECC-BB7C-66FEC245D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73BE25-BA19-4096-8795-84CD1ABA4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6947AA-FEE2-4D30-B08F-3DA61C1BB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08563-6E93-48CD-B7BC-92B09CE22304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22FD68-032F-4F85-808E-2CA940CE7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F35A6F-A4B5-4172-8E1E-B71ACD5C5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C44BE-DAE8-4F78-9928-4557B8110A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2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DE1E1D6-D3CA-4978-AC32-2B5A4F870F8C}"/>
              </a:ext>
            </a:extLst>
          </p:cNvPr>
          <p:cNvSpPr txBox="1"/>
          <p:nvPr/>
        </p:nvSpPr>
        <p:spPr>
          <a:xfrm>
            <a:off x="1" y="0"/>
            <a:ext cx="6885542" cy="6273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Textos Objetivos e Subjetivos</a:t>
            </a:r>
          </a:p>
          <a:p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Ao ler um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podemos observar de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 explícita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implícita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dependendo do gênero textual, 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abordagem e a opinião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autor, isto é, sua perspectiva sobre determinado assunto.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subjetividade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objetividade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textos apontam 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existência de marcas e evidências mais explícitas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(mais subjetivas)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 menos explícitas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(mais objetivas) da presença do enunciador de um texto a respeito da mensagem que expressa.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0212266-6C33-489A-8DA9-EAFDFC9C9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756" y="0"/>
            <a:ext cx="4882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52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DE1E1D6-D3CA-4978-AC32-2B5A4F870F8C}"/>
              </a:ext>
            </a:extLst>
          </p:cNvPr>
          <p:cNvSpPr txBox="1"/>
          <p:nvPr/>
        </p:nvSpPr>
        <p:spPr>
          <a:xfrm>
            <a:off x="1" y="0"/>
            <a:ext cx="6389782" cy="3545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Textos Objetivos e Subjetivos</a:t>
            </a:r>
          </a:p>
          <a:p>
            <a:pPr algn="ctr"/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importante observar que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nenhum texto apresenta ausência completa de modalização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mesmo aqueles que se propõem mais objetivos. 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Mesmo em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gêneros acadêmicos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 possível encontrar modalizações.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A221334-C09C-4F1E-8D58-F10C2CC09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508" y="0"/>
            <a:ext cx="53284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60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DE1E1D6-D3CA-4978-AC32-2B5A4F870F8C}"/>
              </a:ext>
            </a:extLst>
          </p:cNvPr>
          <p:cNvSpPr txBox="1"/>
          <p:nvPr/>
        </p:nvSpPr>
        <p:spPr>
          <a:xfrm>
            <a:off x="1" y="0"/>
            <a:ext cx="6885542" cy="5165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Textos Objetivos e Subjetivos</a:t>
            </a:r>
          </a:p>
          <a:p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Textos subjetivos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quando as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subjetividade ou da posição do autor são deixadas de forma mais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evidentes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texto.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artigo de opinião.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Textos objetivos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quando as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marcas não são tão aparentes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se apresenta um distanciamento construído entre o que se diz e o que se pensa.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textos técnicos e científicos.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3D86500-8EBC-44A2-B430-77F106DB1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373" y="-1"/>
            <a:ext cx="4610627" cy="3429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D313FC2-85D0-48A5-B1E5-9505E6382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373" y="3429001"/>
            <a:ext cx="4610627" cy="333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64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DE1E1D6-D3CA-4978-AC32-2B5A4F870F8C}"/>
              </a:ext>
            </a:extLst>
          </p:cNvPr>
          <p:cNvSpPr txBox="1"/>
          <p:nvPr/>
        </p:nvSpPr>
        <p:spPr>
          <a:xfrm>
            <a:off x="1" y="0"/>
            <a:ext cx="6279613" cy="35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Textos Objetivos e Subjetivos</a:t>
            </a:r>
          </a:p>
          <a:p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 de texto objetivo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Na Avenida Mato Grosso, Edmilson, um jovem com os seus 24 anos, alta estatura e corpo cheio de tatuagens, chama a atenção com seus malabarismos, enquanto o semáforo permanece fechado.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75D4A1F-AE91-4DE5-A64E-E3B645F04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774" y="3090231"/>
            <a:ext cx="4859225" cy="376776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3FED6D9-38C0-4E18-8B37-33A800B79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774" y="0"/>
            <a:ext cx="4859227" cy="307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0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DE1E1D6-D3CA-4978-AC32-2B5A4F870F8C}"/>
              </a:ext>
            </a:extLst>
          </p:cNvPr>
          <p:cNvSpPr txBox="1"/>
          <p:nvPr/>
        </p:nvSpPr>
        <p:spPr>
          <a:xfrm>
            <a:off x="1" y="0"/>
            <a:ext cx="6885542" cy="12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Textos Objetivos e Subjetivos</a:t>
            </a:r>
          </a:p>
          <a:p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 de texto subjetivo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5C8EA9F-5D86-4DB1-9D7E-1026986EE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581" y="0"/>
            <a:ext cx="5934420" cy="686862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028DF94-93FB-49EF-B3A2-CF0E0944F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635" y="2511672"/>
            <a:ext cx="4010313" cy="40103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4957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DE1E1D6-D3CA-4978-AC32-2B5A4F870F8C}"/>
              </a:ext>
            </a:extLst>
          </p:cNvPr>
          <p:cNvSpPr txBox="1"/>
          <p:nvPr/>
        </p:nvSpPr>
        <p:spPr>
          <a:xfrm>
            <a:off x="1" y="0"/>
            <a:ext cx="6885542" cy="461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Textos Objetivos e Subjetivos</a:t>
            </a:r>
          </a:p>
          <a:p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Formas de evidenciar a subjetividade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1- A maneira mais evidente pode ser por meio do emprego da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primeira pessoa do singular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Concordo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 Douglas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Kellner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seu livro “A cultura da mídia” quando este afirma que as formas da cultura midiática são intensamente políticas e ideológicas.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AB8F5B7-BCBA-480A-B976-55E966DBC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460" y="0"/>
            <a:ext cx="4854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30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DE1E1D6-D3CA-4978-AC32-2B5A4F870F8C}"/>
              </a:ext>
            </a:extLst>
          </p:cNvPr>
          <p:cNvSpPr txBox="1"/>
          <p:nvPr/>
        </p:nvSpPr>
        <p:spPr>
          <a:xfrm>
            <a:off x="1" y="0"/>
            <a:ext cx="6885542" cy="6273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Textos Objetivos e Subjetivos</a:t>
            </a:r>
          </a:p>
          <a:p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Formas de evidenciar a subjetividade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Por outro lado, o uso da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terceira pessoa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traz mais objetividade e distanciamento ao texto, com foco em transmitir as impressões ou afirmações de um terceiro.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Kellner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analisa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cinema americano dos anos 80 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afirma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filmes como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Rambo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Rocky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Top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apresentam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ideologia conservadora do governo Reagan 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explicitam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período da Guerra Fria, por exemplo.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o autor, são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 momentos de lazer que mais facilmente são absorvidas as ideologias.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E44D7C5-683E-462D-900F-5896B2B05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048" y="-1"/>
            <a:ext cx="497595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7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DE1E1D6-D3CA-4978-AC32-2B5A4F870F8C}"/>
              </a:ext>
            </a:extLst>
          </p:cNvPr>
          <p:cNvSpPr txBox="1"/>
          <p:nvPr/>
        </p:nvSpPr>
        <p:spPr>
          <a:xfrm>
            <a:off x="1" y="0"/>
            <a:ext cx="7524520" cy="6299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Textos Objetivos e Subjetivos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Formas de evidenciar a subjetividade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2- O uso da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primeira pessoa do plural 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amplia seu espectro de subjetividade,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abrangendo o leitor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Assim, não só coloca em evidência o pensamento do autor, como pressupõe a adesão de outros (ou, pelo menos, o sugere ou o quer).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Sendo assim,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podemos concluir 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mesmo os produtos culturais e comerciais podem apresentar discursos emancipadores políticos e sociais. Consequentemente,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nós, enquanto consumidores, somos 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capazes de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dialogarmos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 o que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vemos e ouvimos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exercendo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nossa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autonomia frente às ideologias propagandeadas.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B2DC325-F50C-4C76-A4AD-A1ED41294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438" y="0"/>
            <a:ext cx="4285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24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DE1E1D6-D3CA-4978-AC32-2B5A4F870F8C}"/>
              </a:ext>
            </a:extLst>
          </p:cNvPr>
          <p:cNvSpPr txBox="1"/>
          <p:nvPr/>
        </p:nvSpPr>
        <p:spPr>
          <a:xfrm>
            <a:off x="1" y="0"/>
            <a:ext cx="7524520" cy="5237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Textos Objetivos e Subjetivos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Formas de evidenciar a subjetividade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3- As formulações que introduzem uma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modalização apreciativa 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marcas de subjetividade explícita no texto, tais como: “é de extrema gravidade”; “é de notável sensibilidade”; “é de profunda tristeza”, etc.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de fundamental importância 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aprender a lê-la politicamente.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Suas pessimistas teorias não são imunes a críticas, mas é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curioso e assustador 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podem se apresentar atuais.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66758A1-E524-4FB1-A1ED-B18C9A06F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246" y="28122"/>
            <a:ext cx="4193753" cy="682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24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DE1E1D6-D3CA-4978-AC32-2B5A4F870F8C}"/>
              </a:ext>
            </a:extLst>
          </p:cNvPr>
          <p:cNvSpPr txBox="1"/>
          <p:nvPr/>
        </p:nvSpPr>
        <p:spPr>
          <a:xfrm>
            <a:off x="1" y="0"/>
            <a:ext cx="7524520" cy="6830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Textos Objetivos e Subjetivos</a:t>
            </a:r>
          </a:p>
          <a:p>
            <a:pPr algn="just">
              <a:lnSpc>
                <a:spcPct val="150000"/>
              </a:lnSpc>
            </a:pP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Formas mais comuns de construções modais apreciativas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Advérbios terminados em –mente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felizmente, infelizmente, lamentavelmente, estranhamente, etc.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Expressões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ainda bem que, pena que, lástima que etc.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Verbos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lamentar, ficar [feliz] etc.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Verbo ser + adjetivo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é agradável, é bom, é ruim, é lamentável etc.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Construções exclamativas: 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bom!, que lindo!, que feio!, que desagradável! etc.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Construções enfáticas, superlativas e comparativas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muito bonito, muito ruim, mais/menos agradável que, o mais incrível de todos etc.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78A1286-2FC6-4E17-B543-57B4D744D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33" y="0"/>
            <a:ext cx="4603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190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706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ARTHUR VINÍCIUS FEITOSA FURTADO</dc:creator>
  <cp:lastModifiedBy>ARTHUR VINÍCIUS FEITOSA FURTADO</cp:lastModifiedBy>
  <cp:revision>9</cp:revision>
  <dcterms:created xsi:type="dcterms:W3CDTF">2025-10-20T21:35:59Z</dcterms:created>
  <dcterms:modified xsi:type="dcterms:W3CDTF">2025-10-20T22:33:59Z</dcterms:modified>
</cp:coreProperties>
</file>