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23" r:id="rId2"/>
    <p:sldId id="257" r:id="rId3"/>
    <p:sldId id="324" r:id="rId4"/>
    <p:sldId id="270" r:id="rId5"/>
    <p:sldId id="271" r:id="rId6"/>
    <p:sldId id="320" r:id="rId7"/>
    <p:sldId id="321" r:id="rId8"/>
    <p:sldId id="325" r:id="rId9"/>
    <p:sldId id="326" r:id="rId10"/>
    <p:sldId id="327" r:id="rId11"/>
    <p:sldId id="328" r:id="rId12"/>
    <p:sldId id="329" r:id="rId13"/>
    <p:sldId id="332" r:id="rId14"/>
    <p:sldId id="330" r:id="rId15"/>
    <p:sldId id="331" r:id="rId16"/>
    <p:sldId id="333" r:id="rId17"/>
    <p:sldId id="322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2" r:id="rId26"/>
    <p:sldId id="341" r:id="rId27"/>
    <p:sldId id="343" r:id="rId28"/>
    <p:sldId id="344" r:id="rId29"/>
    <p:sldId id="346" r:id="rId30"/>
    <p:sldId id="347" r:id="rId31"/>
    <p:sldId id="355" r:id="rId32"/>
    <p:sldId id="345" r:id="rId33"/>
    <p:sldId id="348" r:id="rId34"/>
    <p:sldId id="315" r:id="rId35"/>
    <p:sldId id="349" r:id="rId36"/>
    <p:sldId id="350" r:id="rId37"/>
    <p:sldId id="351" r:id="rId38"/>
    <p:sldId id="352" r:id="rId39"/>
    <p:sldId id="353" r:id="rId40"/>
    <p:sldId id="354" r:id="rId41"/>
    <p:sldId id="356" r:id="rId42"/>
    <p:sldId id="357" r:id="rId43"/>
    <p:sldId id="358" r:id="rId44"/>
    <p:sldId id="359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179110-0FA9-48DE-9118-5A113ABD3BA4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13/06/2019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63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B179110-0FA9-48DE-9118-5A113ABD3BA4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 X ROMANTISMO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25038"/>
            <a:ext cx="324036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Usuário\JEC\Pictures\Educandário\Imagens para aulas\death-horses-Gustave-Dore-_64843-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369361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ultiplicar 2"/>
          <p:cNvSpPr/>
          <p:nvPr/>
        </p:nvSpPr>
        <p:spPr>
          <a:xfrm>
            <a:off x="3563888" y="2852936"/>
            <a:ext cx="1584176" cy="136815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3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DURA REALIDADE...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8424936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2290" name="Picture 2" descr="C:\Users\Usuário\JEC\Pictures\Educandário\Imagens para aulas\revolução industrial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5760640" cy="413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5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DURA REALIDADE...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8424936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3314" name="Picture 2" descr="C:\Users\Usuário\JEC\Pictures\Educandário\Imagens para aulas\revolução industrial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943544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1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DURA REALIDADE...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8424936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4338" name="Picture 2" descr="C:\Users\Usuário\JEC\Pictures\Educandário\Imagens para aulas\revolução industrial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87" y="1519258"/>
            <a:ext cx="7200900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3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DURA REALIDADE...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8424936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7410" name="Picture 2" descr="C:\Users\Usuário\JEC\Pictures\Educandário\Imagens para aulas\revolução industrial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867460" cy="488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0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DURA REALIDADE...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8424936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5362" name="Picture 2" descr="C:\Users\Usuário\JEC\Pictures\Educandário\Imagens para aulas\revolução industrial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14622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DURA REALIDADE...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8424936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6386" name="Picture 2" descr="C:\Users\Usuário\JEC\Pictures\Educandário\Imagens para aulas\revolução industrial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96" y="1700808"/>
            <a:ext cx="762000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3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DURA REALIDADE...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8424936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8434" name="Picture 2" descr="C:\Users\Usuário\JEC\Pictures\Educandário\Imagens para aulas\revolução industrial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357177" cy="419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6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REALISMO-NATURALISMO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8424936" cy="4824536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nesse ambiente que os artistas passam a observar e a externar a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verdade possível da realidade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colocando-se contra o lirismo e o subjetivismo românticos.</a:t>
            </a: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170" name="Picture 2" descr="C:\Users\Usuário\JEC\Pictures\Educandário\Imagens para aulas\quebradores de pedr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49080"/>
            <a:ext cx="3917273" cy="224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18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REALISMO-NATURALISMO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8424936" cy="4824536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ideologia do Realismo é:</a:t>
            </a:r>
          </a:p>
          <a:p>
            <a:pPr algn="just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Crítica ao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tradicionalismo da sociedade burguesa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provida da educação romântica, distante da realidade.</a:t>
            </a: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026" name="Picture 2" descr="C:\Users\Usuário\JEC\Pictures\Educandário\Imagens para aulas\primobasil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713" y="4797151"/>
            <a:ext cx="2822297" cy="187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82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REALISMO-NATURALISMO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8424936" cy="4824536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ideologia do Realismo é:</a:t>
            </a:r>
          </a:p>
          <a:p>
            <a:pPr algn="just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Crítica ao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conservadorismo da Igreja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2050" name="Picture 2" descr="C:\Users\Usuário\JEC\Pictures\Educandário\Imagens para aulas\crimepadreama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05064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936104"/>
          </a:xfrm>
        </p:spPr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92060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Usuário\JEC\Pictures\Educandário\Imagens para aulas\silenc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86369"/>
            <a:ext cx="2135454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uário\JEC\Pictures\Educandário\Imagens para aulas\go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86369"/>
            <a:ext cx="1987550" cy="239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8221"/>
            <a:ext cx="2879527" cy="233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Usuário\JEC\Pictures\Educandário\Imagens para aulas\romantismo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48221"/>
            <a:ext cx="2127559" cy="233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071" y="4148221"/>
            <a:ext cx="1928711" cy="233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9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REALISMO-NATURALISMO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ideologia do Realismo é:</a:t>
            </a:r>
          </a:p>
          <a:p>
            <a:pPr algn="just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Visão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objetiva e natural da realidade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Representação da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vida contemporânea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 todos os seus detalhes significativos;  </a:t>
            </a: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3074" name="Picture 2" descr="C:\Users\Usuário\JEC\Pictures\Educandário\Imagens para aulas\realism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69160"/>
            <a:ext cx="2488275" cy="182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6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REALISMO-NATURALISMO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ideologia do Realismo é:</a:t>
            </a:r>
          </a:p>
          <a:p>
            <a:pPr algn="just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Preocupação com a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reforma da sociedade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democratizar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poder político.</a:t>
            </a: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4098" name="Picture 2" descr="C:\Users\Usuário\JEC\Pictures\Educandário\Imagens para aulas\realismo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653136"/>
            <a:ext cx="5184576" cy="198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1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REALISMO-NATURALISMO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algn="just"/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movimento também foi marcado pela incorporação e defesa dos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descobrimentos científicos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seu tempo:</a:t>
            </a:r>
          </a:p>
          <a:p>
            <a:pPr algn="just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Determinismo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Hipolite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Taine):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todo evento tem uma causa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esta é decorrente de uma herança, um meio ou uma circunstância.</a:t>
            </a: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88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REALISMO-NATURALISMO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Positivismo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(Auguste Comte): filosofia baseada na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experiência e no conhecimento empírico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desprezando a metafísica e a teologia.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122" name="Picture 2" descr="C:\Users\Usuário\JEC\Pictures\Educandário\Imagens para aulas\realismo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85845"/>
            <a:ext cx="2784326" cy="220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REALISMO-NATURALISMO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Fisiologismo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(Claude Bernard): as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doenças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nada mais são do que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distúrbios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dos órgãos do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corpo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humano e não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espírito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6146" name="Picture 2" descr="C:\Users\Usuário\JEC\Pictures\Educandário\Imagens para aulas\realismo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58086"/>
            <a:ext cx="3667125" cy="290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7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REALISMO-NATURALISMO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Evolucionismo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(Charles Darwin): conjunto de teorias explicativas do mecanismo da evolução dos seres vivos.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8194" name="Picture 2" descr="C:\Users\Usuário\JEC\Pictures\Educandário\Imagens para aulas\evoluçã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21088"/>
            <a:ext cx="4536906" cy="235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38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REALISMO-NATURALISMO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Socialismo Utópico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Proudhon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sociedade em que as pessoas seriam tão éticas, morais e responsáveis que um governo seria desnecessário (Ordem em Anarquia).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170" name="Picture 2" descr="C:\Users\Usuário\JEC\Pictures\Educandário\Imagens para aulas\nosso 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81128"/>
            <a:ext cx="5391336" cy="218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REALISMO-NATURALISMO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Características:</a:t>
            </a:r>
          </a:p>
          <a:p>
            <a:pPr algn="just"/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Objetivismo;</a:t>
            </a: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Homem voltado ao exterior;</a:t>
            </a: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Materialismo;</a:t>
            </a: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Preocupação com o presente;</a:t>
            </a: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Cientificismo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(solução para os problemas)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51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REALISMO-NATURALISMO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Características:</a:t>
            </a:r>
          </a:p>
          <a:p>
            <a:pPr algn="just"/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Temas sociais;</a:t>
            </a: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Engajamento social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(contra a opressão e a injustiça)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Linguagem comum;</a:t>
            </a: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Indiferença à moralidade do leitor;</a:t>
            </a:r>
          </a:p>
          <a:p>
            <a:pPr algn="just"/>
            <a:r>
              <a:rPr lang="pt-B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Antirromantismo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10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REALISMO-NATURALISMO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autores:</a:t>
            </a:r>
          </a:p>
          <a:p>
            <a:pPr algn="just"/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Machado de Assis;</a:t>
            </a: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Raul Pompeia;</a:t>
            </a: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Aluísio Azevedo;</a:t>
            </a: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Eça de Queirós;</a:t>
            </a: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Antero de Quental.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9218" name="Picture 2" descr="C:\Users\Usuário\JEC\Pictures\Educandário\Imagens para aulas\dom casmur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40968"/>
            <a:ext cx="17335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3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936104"/>
          </a:xfrm>
        </p:spPr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86370"/>
            <a:ext cx="2879527" cy="255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1286371"/>
            <a:ext cx="2136611" cy="255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Usuário\JEC\Pictures\Educandário\Imagens para aulas\quebradores de pedr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52" y="4149081"/>
            <a:ext cx="2883709" cy="233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suário\JEC\Pictures\Educandário\Imagens para aulas\realismo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49081"/>
            <a:ext cx="2136611" cy="233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uário\JEC\Pictures\Educandário\Imagens para aulas\realismo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393" y="4149082"/>
            <a:ext cx="2032390" cy="233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uário\JEC\Pictures\Educandário\Imagens para aulas\realismo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393" y="1286371"/>
            <a:ext cx="2032390" cy="255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REALISMO-NATURALISMO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autores:</a:t>
            </a:r>
          </a:p>
          <a:p>
            <a:pPr algn="just"/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Honoré de Balzac;</a:t>
            </a: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Gustave Flaubert.</a:t>
            </a: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0242" name="Picture 2" descr="C:\Users\Usuário\JEC\Pictures\Educandário\Imagens para aulas\realismo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65" y="4365104"/>
            <a:ext cx="1390972" cy="23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uário\JEC\Pictures\Educandário\Imagens para aulas\realismo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873" y="4365104"/>
            <a:ext cx="139533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4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REALISMO-NATURALISMO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3314" name="Picture 2" descr="C:\Users\Usuário\JEC\Pictures\Educandário\Imagens para aulas\aleini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638595" cy="498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11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Derivação do Realismo.</a:t>
            </a:r>
          </a:p>
          <a:p>
            <a:pPr algn="just"/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central: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comprovar as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teses científicas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Positivismo e defender o Racionalismo.</a:t>
            </a:r>
          </a:p>
          <a:p>
            <a:pPr algn="just"/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Busca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explicar o comportamento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personagens pela influência de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fatores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como a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hereditariedade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o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meio social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41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Seus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romances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eram l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aboratórios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 que pretendiam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provar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teoria de que determinados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personagens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vivendo em certo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meio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em dadas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circunstâncias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 determinada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carga genética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obrigatoriamente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agiriam de determinada forma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1266" name="Picture 2" descr="C:\Users\Usuário\JEC\Pictures\Educandário\Imagens para aulas\cortiç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653136"/>
            <a:ext cx="5174297" cy="202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7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Cortiço (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Aluísio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Azevedo)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“Daí a pouco, em volta das bicas era um </a:t>
            </a:r>
            <a:r>
              <a:rPr lang="pt-BR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zunzum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crescente; uma aglomeração tumultuosa de </a:t>
            </a:r>
            <a:r>
              <a:rPr lang="pt-BR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machos e fêmeas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Uns, após outros, lavavam a cara, incomodamente, debaixo do fio de água que escorria da altura de uns cinco palmos. O chão inundava-se. As mulheres precisavam já prender as saias entre as coxas para não as molhar;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via-se-lhes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tostada nudez dos braços e do pescoço, que elas despiam, suspendendo o cabelo todo para o </a:t>
            </a:r>
            <a:r>
              <a:rPr lang="pt-BR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alto do casco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os homens, esses não se preocupavam em não molhar o </a:t>
            </a:r>
            <a:r>
              <a:rPr lang="pt-BR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pêlo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ao contrário metiam a cabeça bem debaixo da água e esfregavam com força as ventas e as barbas, </a:t>
            </a:r>
            <a:r>
              <a:rPr lang="pt-BR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fossando e fungando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contra as palmas da mão. As portas </a:t>
            </a:r>
            <a:r>
              <a:rPr lang="pt-BR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latrinas não descansavam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era um abrir e fechar de cada instante, um entrar e sair sem tréguas. Não se demoravam lá dentro e vinham ainda amarrando as calças ou as saias; as crianças não se davam ao trabalho de lá ir, </a:t>
            </a:r>
            <a:r>
              <a:rPr lang="pt-BR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despachavam-se ali mesmo, no capinzal dos fundos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por detrás da estalagem ou no recanto das hortas.”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304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trecho lido, notamos:</a:t>
            </a:r>
          </a:p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Determinismo: o cortiço determina o comportamento dos personagens.</a:t>
            </a:r>
          </a:p>
          <a:p>
            <a:pPr algn="just"/>
            <a:r>
              <a:rPr lang="pt-B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Zoomorfização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dos personagens.</a:t>
            </a:r>
          </a:p>
          <a:p>
            <a:pPr algn="just"/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2290" name="Picture 2" descr="C:\Users\Usuário\JEC\Pictures\Educandário\Imagens para aulas\cortiç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94589"/>
            <a:ext cx="3798590" cy="263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2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Realismo-Naturalismo</a:t>
            </a:r>
            <a:endParaRPr lang="pt-BR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uário\JEC\Pictures\Educandário\Imagens para aulas\Atelie do pint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25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Realismo-Naturalismo</a:t>
            </a:r>
            <a:endParaRPr lang="pt-BR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3568" y="2240280"/>
            <a:ext cx="3810438" cy="65836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r>
              <a:rPr lang="pt-BR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Gustave </a:t>
            </a:r>
            <a:r>
              <a:rPr lang="pt-BR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Courbet</a:t>
            </a:r>
            <a:endParaRPr lang="pt-BR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688488" y="2947594"/>
            <a:ext cx="3803904" cy="379377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Pintor francês;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Viveu entre 1819 e 1877;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Precursor da pintura realista;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Retrata o cotidiano e a vida de pessoas simples e comuns;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Ideais socialistas;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Telas causaram escândalo;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>
          <a:xfrm>
            <a:off x="4860032" y="2240280"/>
            <a:ext cx="3528392" cy="658368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Autorretrato 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3359187" cy="271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1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Realismo-Naturalismo</a:t>
            </a:r>
            <a:endParaRPr lang="pt-BR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Sobre o quadro “O Ateliê do Pintor”, de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Courbet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AutoNum type="arabi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que esse quadro é uma obra metalinguística?</a:t>
            </a:r>
          </a:p>
          <a:p>
            <a:pPr marL="457200" indent="-457200" algn="just">
              <a:buAutoNum type="arabi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Quais personagens você identifica no quadro?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que as três personagens centrais que circundam o pintor representam?</a:t>
            </a:r>
          </a:p>
          <a:p>
            <a:pPr marL="457200" indent="-457200" algn="just">
              <a:buAutoNum type="arabi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Quanto aos personagens periféricos, eles pertencem ao mesmo grupo social? Justifique.</a:t>
            </a:r>
          </a:p>
          <a:p>
            <a:pPr marL="457200" indent="-457200" algn="just">
              <a:buAutoNum type="arabi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Quais personagens você consegue identificar no quadro?</a:t>
            </a:r>
          </a:p>
          <a:p>
            <a:pPr marL="457200" indent="-457200" algn="just">
              <a:buAutoNum type="arabicParenR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611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Realismo-Naturalismo</a:t>
            </a:r>
            <a:endParaRPr lang="pt-BR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Compare os grupos posicionados de ambos os lados da pintura. Em que eles diferem? Por que o pintor fez essa separação?</a:t>
            </a:r>
          </a:p>
          <a:p>
            <a:pPr marL="0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Courbet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foi muito ligado a causas sociais. Quais características da tela deixam transparecer esse engajamento?</a:t>
            </a:r>
          </a:p>
          <a:p>
            <a:pPr marL="0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 Alegoria é uma representação de uma determinada ideia. Por que o quadro se chama “O ateliê do pintor – Alegoria real, que resume um período de sete anos da minha vida artísticas e moral”? 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338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009442" y="1628800"/>
            <a:ext cx="7955046" cy="52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características:</a:t>
            </a:r>
          </a:p>
          <a:p>
            <a:pPr marL="0" indent="0">
              <a:buNone/>
            </a:pPr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Sentimentalismo;</a:t>
            </a:r>
          </a:p>
          <a:p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Individualismo;</a:t>
            </a:r>
          </a:p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Espiritualismo;</a:t>
            </a:r>
          </a:p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Subjetividade;</a:t>
            </a:r>
          </a:p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Cristianismo;</a:t>
            </a:r>
          </a:p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f) Exaltação da noite e do macabro;</a:t>
            </a:r>
          </a:p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g) Estado de alma melancólico;</a:t>
            </a:r>
          </a:p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 Interesse por temas históricos;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2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Questões</a:t>
            </a:r>
            <a:endParaRPr lang="pt-BR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2060849"/>
            <a:ext cx="8640959" cy="4608512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pt-B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(FEI-SP)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Leia atentamente:</a:t>
            </a:r>
          </a:p>
          <a:p>
            <a:pPr marL="0" indent="0" algn="just">
              <a:buNone/>
            </a:pP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"Segunda Revolução Industrial, o cientificismo, o progresso tecnológico, o socialismo utópico, a filosofia positivista de Auguste Comte, o evolucionismo formam o contexto sociopolítico-econômico-filosófico-científico em que se desenvolveu a estética realista."</a:t>
            </a:r>
          </a:p>
          <a:p>
            <a:pPr marL="0" indent="0" algn="just">
              <a:buNone/>
            </a:pP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"O escritor realista acerca-se dos objetos e das pessoas de um modo pessoal, apoiando-se na intuição e nos sentimentos."</a:t>
            </a:r>
          </a:p>
          <a:p>
            <a:pPr marL="0" indent="0" algn="just">
              <a:buNone/>
            </a:pP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"Os maiores representantes da estética realista/naturalista no Brasil foram: Machado de Assis, Aluísio Azevedo e Raul Pompéia."</a:t>
            </a:r>
          </a:p>
          <a:p>
            <a:pPr marL="0" indent="0" algn="just">
              <a:buNone/>
            </a:pP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"Poderíamos citar como característica da estética realista: o individualismo, a linguagem erudita e a visão fantasiosa da sociedade."</a:t>
            </a:r>
          </a:p>
          <a:p>
            <a:pPr marL="0" indent="0" algn="just">
              <a:buNone/>
            </a:pP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Verificamos que em relação ao Realismo/naturalismo está (estão) correta (corretas): </a:t>
            </a:r>
          </a:p>
          <a:p>
            <a:pPr marL="0" indent="0" algn="just">
              <a:buNone/>
            </a:pPr>
            <a:endParaRPr lang="pt-BR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 apenas 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 II</a:t>
            </a: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apenas 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 III</a:t>
            </a:r>
            <a:r>
              <a:rPr lang="pt-B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 apenas 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e IV.</a:t>
            </a:r>
            <a:b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apenas 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e III</a:t>
            </a: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apenas 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e IV.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54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Questões</a:t>
            </a:r>
            <a:endParaRPr lang="pt-BR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2060849"/>
            <a:ext cx="8640959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(USF-SP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Pode-se entender o Naturalismo como uma particularização do Realismo que: </a:t>
            </a:r>
          </a:p>
          <a:p>
            <a:pPr marL="0" indent="0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 se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 para a Natureza a fim de analisar-lhe os processos cíclicos de renovação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 pretende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expressar com naturalidade a vida simples dos homens rústicos nas comunidades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primitivas.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defende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arte pela arte, isto é, desvinculada de compromissos com a realidade social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 analisa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perversões sexuais, condenando-as em nome da moral religiosa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 estabelece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nexo de causa e efeito entre alguns fatores sociológicos e biológicos e a conduta das personagens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75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Questões</a:t>
            </a:r>
            <a:endParaRPr lang="pt-BR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2060849"/>
            <a:ext cx="8640959" cy="46085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(UFPR)</a:t>
            </a:r>
            <a:r>
              <a:rPr lang="pt-BR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Eça de Queirós afirmava:</a:t>
            </a:r>
          </a:p>
          <a:p>
            <a:pPr marL="0" indent="0">
              <a:buNone/>
            </a:pPr>
            <a:r>
              <a:rPr lang="pt-BR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"O Realismo é a anatomia do caráter. É a crítica do homem. É a arte que nos pinta a nossos próprios olhos – para nos conhecermos, para que saibamos se somos verdadeiros ou falsos, para condenar o que houver de mau na nossa sociedade."</a:t>
            </a:r>
          </a:p>
          <a:p>
            <a:pPr marL="0" indent="0">
              <a:buNone/>
            </a:pPr>
            <a:r>
              <a:rPr lang="pt-BR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realizar essa proposta literária, quais os recursos utilizados no discurso realista? Selecione-os na relação abaixo e depois assinale a alternativa que os contém:</a:t>
            </a:r>
          </a:p>
          <a:p>
            <a:pPr marL="0" indent="0">
              <a:buNone/>
            </a:pPr>
            <a:r>
              <a:rPr lang="pt-BR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Preocupação revolucionária, atitude de crítica e de combate;</a:t>
            </a:r>
          </a:p>
          <a:p>
            <a:pPr marL="0" indent="0">
              <a:buNone/>
            </a:pPr>
            <a:r>
              <a:rPr lang="pt-BR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imaginação criadora;</a:t>
            </a:r>
          </a:p>
          <a:p>
            <a:pPr marL="0" indent="0">
              <a:buNone/>
            </a:pPr>
            <a:r>
              <a:rPr lang="pt-BR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personagens fruto da observação; tipos concretos e vivos;</a:t>
            </a:r>
          </a:p>
          <a:p>
            <a:pPr marL="0" indent="0">
              <a:buNone/>
            </a:pPr>
            <a:r>
              <a:rPr lang="pt-BR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linguagem natural, sem rebuscamentos;</a:t>
            </a:r>
          </a:p>
          <a:p>
            <a:pPr marL="0" indent="0">
              <a:buNone/>
            </a:pPr>
            <a:r>
              <a:rPr lang="pt-BR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preocupação com mensagem que revela concepção materialista do homem;</a:t>
            </a:r>
          </a:p>
          <a:p>
            <a:pPr marL="0" indent="0">
              <a:buNone/>
            </a:pPr>
            <a:r>
              <a:rPr lang="pt-BR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senso de mistério;</a:t>
            </a:r>
          </a:p>
          <a:p>
            <a:pPr marL="0" indent="0">
              <a:buNone/>
            </a:pPr>
            <a:r>
              <a:rPr lang="pt-BR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retorno ao passado;</a:t>
            </a:r>
          </a:p>
          <a:p>
            <a:pPr marL="0" indent="0">
              <a:buNone/>
            </a:pPr>
            <a:r>
              <a:rPr lang="pt-BR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determinismo biológico ou social. </a:t>
            </a:r>
            <a:endParaRPr lang="pt-BR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  <a:r>
              <a:rPr lang="pt-BR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2, 3, 5, 7, 8</a:t>
            </a:r>
            <a:r>
              <a:rPr lang="pt-BR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1</a:t>
            </a:r>
            <a:r>
              <a:rPr lang="pt-BR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3, 4, 5, 8</a:t>
            </a:r>
            <a:r>
              <a:rPr lang="pt-BR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2</a:t>
            </a:r>
            <a:r>
              <a:rPr lang="pt-BR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3, 4, 6, 7</a:t>
            </a:r>
            <a:r>
              <a:rPr lang="pt-BR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pt-BR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3</a:t>
            </a:r>
            <a:r>
              <a:rPr lang="pt-BR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4, 5, 6, 8</a:t>
            </a:r>
            <a:r>
              <a:rPr lang="pt-BR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2</a:t>
            </a:r>
            <a:r>
              <a:rPr lang="pt-BR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3, 4, 5, 8.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091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Questões</a:t>
            </a:r>
            <a:endParaRPr lang="pt-BR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2060849"/>
            <a:ext cx="8640959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(PUC-RJ)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Estão relacionadas a seguir características de movimentos literários. Delas, apenas uma não se refere ao Naturalismo. Qual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Busca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objetividade científica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Idealização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natureza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Determinismo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biológico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Tematização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psicológico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Aplicação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método experimental.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35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Questões</a:t>
            </a:r>
            <a:endParaRPr lang="pt-BR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2060849"/>
            <a:ext cx="8640959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(MACK-SP)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Várias características do Realismo estão intimamente ligadas ao momento histórico, refletindo, dessa forma, as posturas: </a:t>
            </a:r>
          </a:p>
          <a:p>
            <a:pPr marL="0" indent="0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nacionalista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positivista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positivista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evolucionista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evolucionista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sentimentalista.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neoclassicista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socialista.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bucólica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antropocêntrica.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5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009442" y="1628800"/>
            <a:ext cx="7955046" cy="522920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características:</a:t>
            </a:r>
          </a:p>
          <a:p>
            <a:pPr marL="0" indent="0">
              <a:buNone/>
            </a:pPr>
            <a:endParaRPr lang="pt-BR" sz="5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i) Natureza que reflete os sentimentos do poeta;</a:t>
            </a:r>
          </a:p>
          <a:p>
            <a:r>
              <a:rPr lang="pt-BR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j) Nacionalismo e interesse pelas origens;</a:t>
            </a:r>
          </a:p>
          <a:p>
            <a:r>
              <a:rPr lang="pt-BR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k) Valorização da cultura </a:t>
            </a:r>
            <a:r>
              <a:rPr lang="pt-BR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popular (fala popular);</a:t>
            </a:r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l) A temática da morte;</a:t>
            </a:r>
          </a:p>
          <a:p>
            <a:pPr algn="just"/>
            <a:r>
              <a:rPr lang="pt-BR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m) Valorização </a:t>
            </a:r>
            <a:r>
              <a:rPr lang="pt-BR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imaginação;</a:t>
            </a:r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n) </a:t>
            </a:r>
            <a:r>
              <a:rPr lang="pt-BR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Liberdade de criação;</a:t>
            </a:r>
          </a:p>
          <a:p>
            <a:pPr algn="just"/>
            <a:r>
              <a:rPr lang="pt-BR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o) Interioridade.</a:t>
            </a:r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12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REALISMO-NATURALISMO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8424936" cy="4824536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Inicia-se na segunda metade do século XIX e perdura até o início do séc. XX.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Tentativa de traduzir, por meio da arte, a realidade.</a:t>
            </a: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93096"/>
            <a:ext cx="2952328" cy="242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REALISMO-NATURALISMO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8424936" cy="482453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Reflexo da desilusão do homem frente </a:t>
            </a:r>
            <a:br>
              <a:rPr lang="pt-BR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sociedade:</a:t>
            </a: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miséria das cidades; </a:t>
            </a: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crise da produção do campo;</a:t>
            </a: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péssimas condições de vida.</a:t>
            </a:r>
          </a:p>
          <a:p>
            <a:pPr marL="0" indent="0" algn="just">
              <a:buNone/>
            </a:pPr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6146" name="Picture 2" descr="C:\Users\Usuário\JEC\Pictures\Educandário\Imagens para aulas\rod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706" y="3649302"/>
            <a:ext cx="1935659" cy="258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9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DURA REALIDADE...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8424936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0242" name="Picture 2" descr="C:\Users\Usuário\JEC\Pictures\Educandário\Imagens para aulas\revolução industri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615264" cy="447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2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DURA REALIDADE...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8424936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1266" name="Picture 2" descr="C:\Users\Usuário\JEC\Pictures\Educandário\Imagens para aulas\revolução industri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4703"/>
            <a:ext cx="702602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257</TotalTime>
  <Words>1554</Words>
  <Application>Microsoft Office PowerPoint</Application>
  <PresentationFormat>Apresentação na tela (4:3)</PresentationFormat>
  <Paragraphs>429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Capa Dura</vt:lpstr>
      <vt:lpstr>REALISMO X ROMANTISMO</vt:lpstr>
      <vt:lpstr>ROMANTISMO</vt:lpstr>
      <vt:lpstr>REALISMO</vt:lpstr>
      <vt:lpstr>ROMANTISMO</vt:lpstr>
      <vt:lpstr>ROMANTISMO</vt:lpstr>
      <vt:lpstr>REALISMO-NATURALISMO</vt:lpstr>
      <vt:lpstr>REALISMO-NATURALISMO</vt:lpstr>
      <vt:lpstr>A DURA REALIDADE...</vt:lpstr>
      <vt:lpstr>A DURA REALIDADE...</vt:lpstr>
      <vt:lpstr>A DURA REALIDADE...</vt:lpstr>
      <vt:lpstr>A DURA REALIDADE...</vt:lpstr>
      <vt:lpstr>A DURA REALIDADE...</vt:lpstr>
      <vt:lpstr>A DURA REALIDADE...</vt:lpstr>
      <vt:lpstr>A DURA REALIDADE...</vt:lpstr>
      <vt:lpstr>A DURA REALIDADE...</vt:lpstr>
      <vt:lpstr>A DURA REALIDADE...</vt:lpstr>
      <vt:lpstr>REALISMO-NATURALISMO</vt:lpstr>
      <vt:lpstr>REALISMO-NATURALISMO</vt:lpstr>
      <vt:lpstr>REALISMO-NATURALISMO</vt:lpstr>
      <vt:lpstr>REALISMO-NATURALISMO</vt:lpstr>
      <vt:lpstr>REALISMO-NATURALISMO</vt:lpstr>
      <vt:lpstr>REALISMO-NATURALISMO</vt:lpstr>
      <vt:lpstr>REALISMO-NATURALISMO</vt:lpstr>
      <vt:lpstr>REALISMO-NATURALISMO</vt:lpstr>
      <vt:lpstr>REALISMO-NATURALISMO</vt:lpstr>
      <vt:lpstr>REALISMO-NATURALISMO</vt:lpstr>
      <vt:lpstr>REALISMO-NATURALISMO</vt:lpstr>
      <vt:lpstr>REALISMO-NATURALISMO</vt:lpstr>
      <vt:lpstr>REALISMO-NATURALISMO</vt:lpstr>
      <vt:lpstr>REALISMO-NATURALISMO</vt:lpstr>
      <vt:lpstr>REALISMO-NATURALISMO</vt:lpstr>
      <vt:lpstr>NATURALISMO</vt:lpstr>
      <vt:lpstr>NATURALISMO</vt:lpstr>
      <vt:lpstr>NATURALISMO</vt:lpstr>
      <vt:lpstr>NATURALISMO</vt:lpstr>
      <vt:lpstr>Realismo-Naturalismo</vt:lpstr>
      <vt:lpstr>Realismo-Naturalismo</vt:lpstr>
      <vt:lpstr>Realismo-Naturalismo</vt:lpstr>
      <vt:lpstr>Realismo-Naturalismo</vt:lpstr>
      <vt:lpstr>Questões</vt:lpstr>
      <vt:lpstr>Questões</vt:lpstr>
      <vt:lpstr>Questões</vt:lpstr>
      <vt:lpstr>Questões</vt:lpstr>
      <vt:lpstr>Questões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Realismo-Naturalismo</dc:title>
  <dc:creator>Usuário</dc:creator>
  <cp:lastModifiedBy>Usuário</cp:lastModifiedBy>
  <cp:revision>25</cp:revision>
  <dcterms:created xsi:type="dcterms:W3CDTF">2018-06-26T17:36:36Z</dcterms:created>
  <dcterms:modified xsi:type="dcterms:W3CDTF">2019-06-13T12:45:20Z</dcterms:modified>
</cp:coreProperties>
</file>