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70" r:id="rId13"/>
    <p:sldId id="268" r:id="rId14"/>
    <p:sldId id="269" r:id="rId15"/>
    <p:sldId id="275" r:id="rId16"/>
    <p:sldId id="271" r:id="rId17"/>
    <p:sldId id="272" r:id="rId18"/>
    <p:sldId id="273" r:id="rId19"/>
    <p:sldId id="274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1614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ítulo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22" name="Subtítulo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pt-BR" smtClean="0"/>
              <a:t>Clique para editar o estilo do subtítulo mestre</a:t>
            </a:r>
            <a:endParaRPr kumimoji="0" lang="en-US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55C37BC-F7EF-4FCA-95D1-3EAB8FB39F09}" type="datetimeFigureOut">
              <a:rPr lang="pt-BR" smtClean="0"/>
              <a:t>17/04/2019</a:t>
            </a:fld>
            <a:endParaRPr lang="pt-BR"/>
          </a:p>
        </p:txBody>
      </p:sp>
      <p:sp>
        <p:nvSpPr>
          <p:cNvPr id="20" name="Espaço Reservado para Rodapé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BR"/>
          </a:p>
        </p:txBody>
      </p:sp>
      <p:sp>
        <p:nvSpPr>
          <p:cNvPr id="10" name="Espaço Reservado para Número de Slide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6489ACE-1011-4F39-B72A-F5D0FACCB097}" type="slidenum">
              <a:rPr lang="pt-BR" smtClean="0"/>
              <a:t>‹nº›</a:t>
            </a:fld>
            <a:endParaRPr lang="pt-BR"/>
          </a:p>
        </p:txBody>
      </p:sp>
      <p:sp>
        <p:nvSpPr>
          <p:cNvPr id="8" name="Elipse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Elipse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55C37BC-F7EF-4FCA-95D1-3EAB8FB39F09}" type="datetimeFigureOut">
              <a:rPr lang="pt-BR" smtClean="0"/>
              <a:t>17/04/2019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6489ACE-1011-4F39-B72A-F5D0FACCB097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55C37BC-F7EF-4FCA-95D1-3EAB8FB39F09}" type="datetimeFigureOut">
              <a:rPr lang="pt-BR" smtClean="0"/>
              <a:t>17/04/2019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6489ACE-1011-4F39-B72A-F5D0FACCB097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55C37BC-F7EF-4FCA-95D1-3EAB8FB39F09}" type="datetimeFigureOut">
              <a:rPr lang="pt-BR" smtClean="0"/>
              <a:t>17/04/2019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6489ACE-1011-4F39-B72A-F5D0FACCB097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55C37BC-F7EF-4FCA-95D1-3EAB8FB39F09}" type="datetimeFigureOut">
              <a:rPr lang="pt-BR" smtClean="0"/>
              <a:t>17/04/2019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6489ACE-1011-4F39-B72A-F5D0FACCB097}" type="slidenum">
              <a:rPr lang="pt-BR" smtClean="0"/>
              <a:t>‹nº›</a:t>
            </a:fld>
            <a:endParaRPr lang="pt-BR"/>
          </a:p>
        </p:txBody>
      </p:sp>
      <p:sp>
        <p:nvSpPr>
          <p:cNvPr id="10" name="Retângulo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Elipse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Elipse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55C37BC-F7EF-4FCA-95D1-3EAB8FB39F09}" type="datetimeFigureOut">
              <a:rPr lang="pt-BR" smtClean="0"/>
              <a:t>17/04/2019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6489ACE-1011-4F39-B72A-F5D0FACCB097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pt-BR" smtClean="0"/>
              <a:t>Clique para editar o texto mestre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pt-BR" smtClean="0"/>
              <a:t>Clique para editar o texto mestre</a:t>
            </a:r>
          </a:p>
        </p:txBody>
      </p:sp>
      <p:sp>
        <p:nvSpPr>
          <p:cNvPr id="5" name="Espaço Reservado para Conteúdo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55C37BC-F7EF-4FCA-95D1-3EAB8FB39F09}" type="datetimeFigureOut">
              <a:rPr lang="pt-BR" smtClean="0"/>
              <a:t>17/04/2019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6489ACE-1011-4F39-B72A-F5D0FACCB097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55C37BC-F7EF-4FCA-95D1-3EAB8FB39F09}" type="datetimeFigureOut">
              <a:rPr lang="pt-BR" smtClean="0"/>
              <a:t>17/04/2019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6489ACE-1011-4F39-B72A-F5D0FACCB097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55C37BC-F7EF-4FCA-95D1-3EAB8FB39F09}" type="datetimeFigureOut">
              <a:rPr lang="pt-BR" smtClean="0"/>
              <a:t>17/04/2019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6489ACE-1011-4F39-B72A-F5D0FACCB097}" type="slidenum">
              <a:rPr lang="pt-BR" smtClean="0"/>
              <a:t>‹nº›</a:t>
            </a:fld>
            <a:endParaRPr lang="pt-BR"/>
          </a:p>
        </p:txBody>
      </p:sp>
      <p:sp>
        <p:nvSpPr>
          <p:cNvPr id="6" name="Retângulo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55C37BC-F7EF-4FCA-95D1-3EAB8FB39F09}" type="datetimeFigureOut">
              <a:rPr lang="pt-BR" smtClean="0"/>
              <a:t>17/04/2019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6489ACE-1011-4F39-B72A-F5D0FACCB097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55C37BC-F7EF-4FCA-95D1-3EAB8FB39F09}" type="datetimeFigureOut">
              <a:rPr lang="pt-BR" smtClean="0"/>
              <a:t>17/04/2019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6489ACE-1011-4F39-B72A-F5D0FACCB097}" type="slidenum">
              <a:rPr lang="pt-BR" smtClean="0"/>
              <a:t>‹nº›</a:t>
            </a:fld>
            <a:endParaRPr lang="pt-BR"/>
          </a:p>
        </p:txBody>
      </p:sp>
      <p:sp>
        <p:nvSpPr>
          <p:cNvPr id="8" name="Retângulo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pt-BR" smtClean="0"/>
              <a:t>Clique no ícone para adicionar uma imagem</a:t>
            </a:r>
            <a:endParaRPr kumimoji="0" lang="en-US" dirty="0"/>
          </a:p>
        </p:txBody>
      </p:sp>
      <p:sp>
        <p:nvSpPr>
          <p:cNvPr id="9" name="Fluxograma: Processo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Fluxograma: Processo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pt-BR" smtClean="0"/>
              <a:t>Clique para editar o texto mestre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zza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Elipse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osca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Retângulo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Espaço Reservado para Título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9" name="Espaço Reservado para Texto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pt-BR" smtClean="0"/>
              <a:t>Clique para editar o texto mestre</a:t>
            </a:r>
          </a:p>
          <a:p>
            <a:pPr lvl="1" eaLnBrk="1" latinLnBrk="0" hangingPunct="1"/>
            <a:r>
              <a:rPr kumimoji="0" lang="pt-BR" smtClean="0"/>
              <a:t>Segundo nível</a:t>
            </a:r>
          </a:p>
          <a:p>
            <a:pPr lvl="2" eaLnBrk="1" latinLnBrk="0" hangingPunct="1"/>
            <a:r>
              <a:rPr kumimoji="0" lang="pt-BR" smtClean="0"/>
              <a:t>Terceiro nível</a:t>
            </a:r>
          </a:p>
          <a:p>
            <a:pPr lvl="3" eaLnBrk="1" latinLnBrk="0" hangingPunct="1"/>
            <a:r>
              <a:rPr kumimoji="0" lang="pt-BR" smtClean="0"/>
              <a:t>Quarto nível</a:t>
            </a:r>
          </a:p>
          <a:p>
            <a:pPr lvl="4" eaLnBrk="1" latinLnBrk="0" hangingPunct="1"/>
            <a:r>
              <a:rPr kumimoji="0" lang="pt-BR" smtClean="0"/>
              <a:t>Quinto nível</a:t>
            </a:r>
            <a:endParaRPr kumimoji="0" lang="en-US"/>
          </a:p>
        </p:txBody>
      </p:sp>
      <p:sp>
        <p:nvSpPr>
          <p:cNvPr id="24" name="Espaço Reservado para Data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F55C37BC-F7EF-4FCA-95D1-3EAB8FB39F09}" type="datetimeFigureOut">
              <a:rPr lang="pt-BR" smtClean="0"/>
              <a:t>17/04/2019</a:t>
            </a:fld>
            <a:endParaRPr lang="pt-BR"/>
          </a:p>
        </p:txBody>
      </p:sp>
      <p:sp>
        <p:nvSpPr>
          <p:cNvPr id="10" name="Espaço Reservado para Rodapé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pt-BR"/>
          </a:p>
        </p:txBody>
      </p:sp>
      <p:sp>
        <p:nvSpPr>
          <p:cNvPr id="22" name="Espaço Reservado para Número de Slide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36489ACE-1011-4F39-B72A-F5D0FACCB097}" type="slidenum">
              <a:rPr lang="pt-BR" smtClean="0"/>
              <a:t>‹nº›</a:t>
            </a:fld>
            <a:endParaRPr lang="pt-BR"/>
          </a:p>
        </p:txBody>
      </p:sp>
      <p:sp>
        <p:nvSpPr>
          <p:cNvPr id="15" name="Retângulo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1043608" y="260648"/>
            <a:ext cx="7560840" cy="648072"/>
          </a:xfrm>
        </p:spPr>
        <p:txBody>
          <a:bodyPr>
            <a:normAutofit/>
          </a:bodyPr>
          <a:lstStyle/>
          <a:p>
            <a:pPr algn="ctr"/>
            <a:r>
              <a:rPr lang="pt-B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Terceira Geração Romântica – Castro Alves</a:t>
            </a:r>
            <a:endParaRPr lang="pt-BR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Espaço Reservado para Conteúdo 4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621610"/>
          </a:xfrm>
        </p:spPr>
        <p:txBody>
          <a:bodyPr>
            <a:normAutofit/>
          </a:bodyPr>
          <a:lstStyle/>
          <a:p>
            <a:pPr marL="82296" indent="0" algn="just">
              <a:buNone/>
            </a:pPr>
            <a:r>
              <a:rPr lang="pt-B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• É chamada também de </a:t>
            </a:r>
            <a:r>
              <a:rPr lang="pt-BR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Geração Condoreira</a:t>
            </a:r>
            <a:r>
              <a:rPr lang="pt-B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pois o condor, ave de grande porte e voos altos, representa os poetas:</a:t>
            </a:r>
          </a:p>
          <a:p>
            <a:pPr marL="82296" indent="0" algn="just">
              <a:buNone/>
            </a:pPr>
            <a:endParaRPr lang="pt-BR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2296" indent="0" algn="just">
              <a:buNone/>
            </a:pPr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</a:t>
            </a:r>
            <a:r>
              <a:rPr lang="pt-B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Anseios altos e nobres;</a:t>
            </a:r>
          </a:p>
          <a:p>
            <a:pPr marL="82296" indent="0" algn="just">
              <a:buNone/>
            </a:pPr>
            <a:r>
              <a:rPr lang="pt-B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• Visão de quem enxerga longe (futuro);</a:t>
            </a:r>
          </a:p>
          <a:p>
            <a:pPr marL="82296" indent="0" algn="just">
              <a:buNone/>
            </a:pPr>
            <a:r>
              <a:rPr lang="pt-B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• Poesia vigorosa e retumbante;</a:t>
            </a:r>
          </a:p>
          <a:p>
            <a:pPr marL="82296" indent="0" algn="just">
              <a:buNone/>
            </a:pPr>
            <a:r>
              <a:rPr lang="pt-B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• Versos que transmitem sensação de liberdade.</a:t>
            </a:r>
          </a:p>
          <a:p>
            <a:pPr algn="just"/>
            <a:endParaRPr lang="pt-BR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pt-B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C:\Users\Usuário\JEC\Pictures\Educandário\Imagens para aulas\condo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4262234"/>
            <a:ext cx="3845779" cy="24722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38521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1043608" y="260648"/>
            <a:ext cx="7560840" cy="648072"/>
          </a:xfrm>
        </p:spPr>
        <p:txBody>
          <a:bodyPr>
            <a:normAutofit/>
          </a:bodyPr>
          <a:lstStyle/>
          <a:p>
            <a:pPr algn="ctr"/>
            <a:r>
              <a:rPr lang="pt-B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Terceira Geração Romântica – Castro Alves</a:t>
            </a:r>
            <a:endParaRPr lang="pt-BR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Espaço Reservado para Conteúdo 4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5765626"/>
          </a:xfrm>
        </p:spPr>
        <p:txBody>
          <a:bodyPr>
            <a:normAutofit/>
          </a:bodyPr>
          <a:lstStyle/>
          <a:p>
            <a:pPr marL="82296" indent="0" algn="just">
              <a:buNone/>
            </a:pPr>
            <a:r>
              <a:rPr lang="pt-B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• </a:t>
            </a:r>
            <a:r>
              <a:rPr lang="pt-BR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Foi um longo caminho até a abolição...</a:t>
            </a:r>
            <a:endParaRPr lang="pt-BR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2296" indent="0" algn="just">
              <a:buNone/>
            </a:pPr>
            <a:endParaRPr lang="pt-BR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pt-BR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pt-B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42" name="Picture 2" descr="C:\Users\Usuário\JEC\Pictures\Educandário\Imagens para aulas\condor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4348" y="2492896"/>
            <a:ext cx="7814611" cy="2808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50742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1043608" y="260648"/>
            <a:ext cx="7560840" cy="648072"/>
          </a:xfrm>
        </p:spPr>
        <p:txBody>
          <a:bodyPr>
            <a:normAutofit/>
          </a:bodyPr>
          <a:lstStyle/>
          <a:p>
            <a:pPr algn="ctr"/>
            <a:r>
              <a:rPr lang="pt-B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Terceira Geração Romântica – Castro Alves</a:t>
            </a:r>
            <a:endParaRPr lang="pt-BR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Espaço Reservado para Conteúdo 4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621610"/>
          </a:xfrm>
        </p:spPr>
        <p:txBody>
          <a:bodyPr>
            <a:normAutofit/>
          </a:bodyPr>
          <a:lstStyle/>
          <a:p>
            <a:pPr marL="82296" indent="0" algn="just">
              <a:buNone/>
            </a:pPr>
            <a:r>
              <a:rPr lang="pt-B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• Foi nesse contexto que os poetas da terceira geração exerceram, entre 1860 e 1880, um </a:t>
            </a:r>
            <a:r>
              <a:rPr lang="pt-BR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importante papel na divulgação dessas novas ideias</a:t>
            </a:r>
            <a:r>
              <a:rPr lang="pt-B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82296" indent="0" algn="just">
              <a:buNone/>
            </a:pPr>
            <a:endParaRPr lang="pt-BR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2296" indent="0" algn="just">
              <a:buNone/>
            </a:pPr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</a:t>
            </a:r>
            <a:r>
              <a:rPr lang="pt-B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Seus poemas eram feitos para serem </a:t>
            </a:r>
            <a:r>
              <a:rPr lang="pt-BR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declamados em voz alta</a:t>
            </a:r>
            <a:r>
              <a:rPr lang="pt-B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de maneira </a:t>
            </a:r>
            <a:r>
              <a:rPr lang="pt-BR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eloquente</a:t>
            </a:r>
            <a:r>
              <a:rPr lang="pt-B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para a </a:t>
            </a:r>
            <a:r>
              <a:rPr lang="pt-BR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multidão</a:t>
            </a:r>
            <a:r>
              <a:rPr lang="pt-B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a fim de </a:t>
            </a:r>
            <a:r>
              <a:rPr lang="pt-BR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convencê-la</a:t>
            </a:r>
            <a:r>
              <a:rPr lang="pt-B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da justeza de suas ideias.</a:t>
            </a:r>
          </a:p>
          <a:p>
            <a:pPr marL="82296" indent="0" algn="just">
              <a:buNone/>
            </a:pPr>
            <a:endParaRPr lang="pt-BR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pt-B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266" name="Picture 2" descr="C:\Users\Usuário\JEC\Pictures\Educandário\Imagens para aulas\condor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3948196"/>
            <a:ext cx="2643320" cy="27760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99563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1043608" y="260648"/>
            <a:ext cx="7560840" cy="648072"/>
          </a:xfrm>
        </p:spPr>
        <p:txBody>
          <a:bodyPr>
            <a:normAutofit/>
          </a:bodyPr>
          <a:lstStyle/>
          <a:p>
            <a:pPr algn="ctr"/>
            <a:r>
              <a:rPr lang="pt-B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Terceira Geração Romântica – Castro Alves</a:t>
            </a:r>
            <a:endParaRPr lang="pt-BR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Espaço Reservado para Conteúdo 4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621610"/>
          </a:xfrm>
        </p:spPr>
        <p:txBody>
          <a:bodyPr>
            <a:normAutofit/>
          </a:bodyPr>
          <a:lstStyle/>
          <a:p>
            <a:pPr marL="82296" indent="0" algn="just">
              <a:buNone/>
            </a:pPr>
            <a:r>
              <a:rPr lang="pt-B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• Acreditavam que a sua poesia seria capaz de suscitar </a:t>
            </a:r>
            <a:r>
              <a:rPr lang="pt-BR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mudanças na mentalidade</a:t>
            </a:r>
            <a:r>
              <a:rPr lang="pt-B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e, assim, interferir no </a:t>
            </a:r>
            <a:r>
              <a:rPr lang="pt-BR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processo social</a:t>
            </a:r>
            <a:r>
              <a:rPr lang="pt-B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82296" indent="0" algn="just">
              <a:buNone/>
            </a:pPr>
            <a:endParaRPr lang="pt-BR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pt-B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4338" name="Picture 2" descr="C:\Users\Usuário\JEC\Pictures\Educandário\Imagens para aulas\castro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3717032"/>
            <a:ext cx="4861512" cy="29169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9754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1043608" y="260648"/>
            <a:ext cx="7560840" cy="648072"/>
          </a:xfrm>
        </p:spPr>
        <p:txBody>
          <a:bodyPr>
            <a:normAutofit/>
          </a:bodyPr>
          <a:lstStyle/>
          <a:p>
            <a:pPr algn="ctr"/>
            <a:r>
              <a:rPr lang="pt-B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Terceira Geração Romântica – Castro Alves</a:t>
            </a:r>
            <a:endParaRPr lang="pt-BR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Espaço Reservado para Conteúdo 4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621610"/>
          </a:xfrm>
        </p:spPr>
        <p:txBody>
          <a:bodyPr>
            <a:normAutofit/>
          </a:bodyPr>
          <a:lstStyle/>
          <a:p>
            <a:pPr marL="82296" indent="0" algn="just">
              <a:buNone/>
            </a:pPr>
            <a:r>
              <a:rPr lang="pt-B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• </a:t>
            </a:r>
            <a:r>
              <a:rPr lang="pt-BR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Segunda Geração</a:t>
            </a:r>
            <a:r>
              <a:rPr lang="pt-B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o centro de atenção era o “</a:t>
            </a:r>
            <a:r>
              <a:rPr lang="pt-BR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eu</a:t>
            </a:r>
            <a:r>
              <a:rPr lang="pt-B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”, o </a:t>
            </a:r>
            <a:r>
              <a:rPr lang="pt-BR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mundo interior</a:t>
            </a:r>
            <a:r>
              <a:rPr lang="pt-B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82296" indent="0" algn="just">
              <a:buNone/>
            </a:pPr>
            <a:endParaRPr lang="pt-BR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2296" indent="0" algn="just">
              <a:buNone/>
            </a:pPr>
            <a:r>
              <a:rPr lang="pt-B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• </a:t>
            </a:r>
            <a:r>
              <a:rPr lang="pt-BR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Terceira Geração</a:t>
            </a:r>
            <a:r>
              <a:rPr lang="pt-B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o centro de atenção passa a ser “</a:t>
            </a:r>
            <a:r>
              <a:rPr lang="pt-BR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 outro</a:t>
            </a:r>
            <a:r>
              <a:rPr lang="pt-B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”, o </a:t>
            </a:r>
            <a:r>
              <a:rPr lang="pt-BR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mundo exterior</a:t>
            </a:r>
            <a:r>
              <a:rPr lang="pt-B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Preocupação com os </a:t>
            </a:r>
            <a:r>
              <a:rPr lang="pt-BR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problemas sociais</a:t>
            </a:r>
            <a:r>
              <a:rPr lang="pt-B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endParaRPr lang="pt-B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290" name="Picture 2" descr="C:\Users\Usuário\JEC\Pictures\Educandário\Imagens para aulas\castro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9791" y="3933056"/>
            <a:ext cx="2214962" cy="2741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49633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1043608" y="260648"/>
            <a:ext cx="7560840" cy="648072"/>
          </a:xfrm>
        </p:spPr>
        <p:txBody>
          <a:bodyPr>
            <a:normAutofit/>
          </a:bodyPr>
          <a:lstStyle/>
          <a:p>
            <a:pPr algn="ctr"/>
            <a:r>
              <a:rPr lang="pt-B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Terceira Geração Romântica – Castro Alves</a:t>
            </a:r>
            <a:endParaRPr lang="pt-BR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Espaço Reservado para Conteúdo 4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621610"/>
          </a:xfrm>
        </p:spPr>
        <p:txBody>
          <a:bodyPr>
            <a:normAutofit/>
          </a:bodyPr>
          <a:lstStyle/>
          <a:p>
            <a:pPr marL="82296" indent="0" algn="just">
              <a:buNone/>
            </a:pPr>
            <a:r>
              <a:rPr lang="pt-B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• Também era conhecida como </a:t>
            </a:r>
            <a:r>
              <a:rPr lang="pt-BR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Geração </a:t>
            </a:r>
            <a:r>
              <a:rPr lang="pt-BR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Hugoana</a:t>
            </a:r>
            <a:r>
              <a:rPr lang="pt-B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pt-BR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pois sua grande influência era o escritor francês </a:t>
            </a:r>
            <a:r>
              <a:rPr lang="pt-BR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Victor Hugo.</a:t>
            </a:r>
            <a:endParaRPr lang="pt-BR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2296" indent="0" algn="just">
              <a:buNone/>
            </a:pPr>
            <a:endParaRPr lang="pt-BR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2296" indent="0" algn="just">
              <a:buNone/>
            </a:pPr>
            <a:r>
              <a:rPr lang="pt-B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• </a:t>
            </a:r>
            <a:r>
              <a:rPr lang="pt-BR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Victor </a:t>
            </a:r>
            <a:r>
              <a:rPr lang="pt-BR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Hugo</a:t>
            </a:r>
            <a:r>
              <a:rPr lang="pt-B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em suas obras, demonstra grande preocupação social, especialmente com as camadas mais pobres da população.</a:t>
            </a:r>
          </a:p>
          <a:p>
            <a:pPr marL="82296" indent="0" algn="just">
              <a:buNone/>
            </a:pPr>
            <a:endParaRPr lang="pt-B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2296" indent="0" algn="just">
              <a:buNone/>
            </a:pPr>
            <a:r>
              <a:rPr lang="pt-B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• Principais obras: Os Miseráveis; O Corcunda de </a:t>
            </a:r>
            <a:r>
              <a:rPr lang="pt-BR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Notre-Dame</a:t>
            </a:r>
            <a:r>
              <a:rPr lang="pt-B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endParaRPr lang="pt-B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314" name="Picture 2" descr="C:\Users\Usuário\JEC\Pictures\Educandário\Imagens para aulas\victorhug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4171590"/>
            <a:ext cx="1857375" cy="25069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5" name="Picture 3" descr="C:\Users\Usuário\JEC\Pictures\Educandário\Imagens para aulas\victorhugo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1354" y="4171590"/>
            <a:ext cx="2143125" cy="2422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6" name="Picture 4" descr="C:\Users\Usuário\JEC\Pictures\Educandário\Imagens para aulas\victorhugo3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0124" y="4171590"/>
            <a:ext cx="1692708" cy="2511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76418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1043608" y="260648"/>
            <a:ext cx="7560840" cy="648072"/>
          </a:xfrm>
        </p:spPr>
        <p:txBody>
          <a:bodyPr>
            <a:normAutofit/>
          </a:bodyPr>
          <a:lstStyle/>
          <a:p>
            <a:pPr algn="ctr"/>
            <a:r>
              <a:rPr lang="pt-B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Terceira Geração Romântica – Castro Alves</a:t>
            </a:r>
            <a:endParaRPr lang="pt-BR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Espaço Reservado para Conteúdo 4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621610"/>
          </a:xfrm>
        </p:spPr>
        <p:txBody>
          <a:bodyPr>
            <a:normAutofit/>
          </a:bodyPr>
          <a:lstStyle/>
          <a:p>
            <a:pPr marL="82296" indent="0" algn="just">
              <a:buNone/>
            </a:pPr>
            <a:r>
              <a:rPr lang="pt-B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• Outra influência importante: </a:t>
            </a:r>
            <a:r>
              <a:rPr lang="pt-BR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 Cabana do Pai Tomás</a:t>
            </a:r>
            <a:r>
              <a:rPr lang="pt-B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de </a:t>
            </a:r>
            <a:r>
              <a:rPr lang="pt-BR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Harriet</a:t>
            </a:r>
            <a:r>
              <a:rPr lang="pt-B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Beecher</a:t>
            </a:r>
            <a:r>
              <a:rPr lang="pt-B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Stowe.</a:t>
            </a:r>
          </a:p>
          <a:p>
            <a:pPr marL="82296" indent="0" algn="just">
              <a:buNone/>
            </a:pPr>
            <a:endParaRPr lang="pt-BR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2296" indent="0" algn="just">
              <a:buNone/>
            </a:pPr>
            <a:r>
              <a:rPr lang="pt-B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• Conta a história e os </a:t>
            </a:r>
            <a:r>
              <a:rPr lang="pt-BR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sofrimentos de um velho escravo e seus companheiros de cativeiro</a:t>
            </a:r>
            <a:r>
              <a:rPr lang="pt-B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82296" indent="0" algn="just">
              <a:buNone/>
            </a:pPr>
            <a:endParaRPr lang="pt-B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2296" indent="0" algn="just">
              <a:buNone/>
            </a:pPr>
            <a:r>
              <a:rPr lang="pt-B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• Influenciou a Guerra de Secessão americana e pessoas como Lincoln, José de Alencar, Machado de Assis, Joaquim Manuel de Macedo e Bernardo Guimarães.</a:t>
            </a:r>
          </a:p>
          <a:p>
            <a:pPr algn="just"/>
            <a:endParaRPr lang="pt-B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9458" name="Picture 2" descr="C:\Users\Usuário\JEC\Pictures\Educandário\Imagens para aulas\condor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4718578"/>
            <a:ext cx="1354460" cy="21069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93816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1043608" y="260648"/>
            <a:ext cx="7560840" cy="648072"/>
          </a:xfrm>
        </p:spPr>
        <p:txBody>
          <a:bodyPr>
            <a:normAutofit/>
          </a:bodyPr>
          <a:lstStyle/>
          <a:p>
            <a:pPr algn="ctr"/>
            <a:r>
              <a:rPr lang="pt-B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Terceira Geração Romântica – Castro Alves</a:t>
            </a:r>
            <a:endParaRPr lang="pt-BR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Espaço Reservado para Conteúdo 4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621610"/>
          </a:xfrm>
        </p:spPr>
        <p:txBody>
          <a:bodyPr>
            <a:normAutofit/>
          </a:bodyPr>
          <a:lstStyle/>
          <a:p>
            <a:pPr marL="82296" indent="0" algn="just">
              <a:buNone/>
            </a:pPr>
            <a:r>
              <a:rPr lang="pt-B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• </a:t>
            </a:r>
            <a:r>
              <a:rPr lang="pt-BR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Castro Alves</a:t>
            </a:r>
            <a:r>
              <a:rPr lang="pt-B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nasceu em 1847, em Curralinho (hoje Castro Alves), na Bahia. </a:t>
            </a:r>
          </a:p>
          <a:p>
            <a:pPr marL="82296" indent="0" algn="just">
              <a:buNone/>
            </a:pPr>
            <a:r>
              <a:rPr lang="pt-B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• </a:t>
            </a:r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Estudou Direito em </a:t>
            </a:r>
            <a:r>
              <a:rPr lang="pt-B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Recife, onde frequentou a </a:t>
            </a:r>
            <a:r>
              <a:rPr lang="pt-BR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vida intelectual e boêmia</a:t>
            </a:r>
            <a:r>
              <a:rPr lang="pt-B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marL="82296" indent="0" algn="just">
              <a:buNone/>
            </a:pPr>
            <a:r>
              <a:rPr lang="pt-B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• Participou de </a:t>
            </a:r>
            <a:r>
              <a:rPr lang="pt-BR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grupos abolicionistas e republicanos</a:t>
            </a:r>
            <a:r>
              <a:rPr lang="pt-B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82296" indent="0" algn="just">
              <a:buNone/>
            </a:pPr>
            <a:r>
              <a:rPr lang="pt-B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• Dos 19 aos 21 anos, teve um </a:t>
            </a:r>
            <a:r>
              <a:rPr lang="pt-BR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caso</a:t>
            </a:r>
            <a:r>
              <a:rPr lang="pt-B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com a </a:t>
            </a:r>
            <a:r>
              <a:rPr lang="pt-BR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atriz portuguesa </a:t>
            </a:r>
            <a:r>
              <a:rPr lang="pt-B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Eugênia Câmara, a quem dedicou vários poemas.</a:t>
            </a:r>
            <a:endParaRPr lang="pt-B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2296" indent="0" algn="just">
              <a:buNone/>
            </a:pPr>
            <a:endParaRPr lang="pt-B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5362" name="Picture 2" descr="C:\Users\Usuário\JEC\Pictures\Educandário\Imagens para aulas\castro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4653136"/>
            <a:ext cx="4603094" cy="20872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68975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1043608" y="260648"/>
            <a:ext cx="7560840" cy="648072"/>
          </a:xfrm>
        </p:spPr>
        <p:txBody>
          <a:bodyPr>
            <a:normAutofit/>
          </a:bodyPr>
          <a:lstStyle/>
          <a:p>
            <a:pPr algn="ctr"/>
            <a:r>
              <a:rPr lang="pt-B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Terceira Geração Romântica – Castro Alves</a:t>
            </a:r>
            <a:endParaRPr lang="pt-BR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Espaço Reservado para Conteúdo 4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621610"/>
          </a:xfrm>
        </p:spPr>
        <p:txBody>
          <a:bodyPr>
            <a:normAutofit/>
          </a:bodyPr>
          <a:lstStyle/>
          <a:p>
            <a:pPr marL="82296" indent="0" algn="just">
              <a:buNone/>
            </a:pPr>
            <a:r>
              <a:rPr lang="pt-B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• Em 1868, </a:t>
            </a:r>
            <a:r>
              <a:rPr lang="pt-BR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feriu-se </a:t>
            </a:r>
            <a:r>
              <a:rPr lang="pt-B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acidentalmente com um </a:t>
            </a:r>
            <a:r>
              <a:rPr lang="pt-BR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tiro no pé esquerdo, </a:t>
            </a:r>
            <a:r>
              <a:rPr lang="pt-B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amputado um ano depois. </a:t>
            </a:r>
          </a:p>
          <a:p>
            <a:pPr marL="82296" indent="0" algn="just">
              <a:buNone/>
            </a:pPr>
            <a:r>
              <a:rPr lang="pt-B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• Debilitado pela cirurgia e pela tuberculose, </a:t>
            </a:r>
            <a:r>
              <a:rPr lang="pt-BR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morreu</a:t>
            </a:r>
            <a:r>
              <a:rPr lang="pt-B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em 1871, aos </a:t>
            </a:r>
            <a:r>
              <a:rPr lang="pt-BR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24 anos</a:t>
            </a:r>
            <a:r>
              <a:rPr lang="pt-B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marL="82296" indent="0" algn="just">
              <a:buNone/>
            </a:pPr>
            <a:endParaRPr lang="pt-B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6386" name="Picture 2" descr="C:\Users\Usuário\JEC\Pictures\Educandário\Imagens para aulas\castro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7472" y="3068960"/>
            <a:ext cx="2516515" cy="3541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83357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1043608" y="260648"/>
            <a:ext cx="7560840" cy="648072"/>
          </a:xfrm>
        </p:spPr>
        <p:txBody>
          <a:bodyPr>
            <a:normAutofit/>
          </a:bodyPr>
          <a:lstStyle/>
          <a:p>
            <a:pPr algn="ctr"/>
            <a:r>
              <a:rPr lang="pt-B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Terceira Geração Romântica – Castro Alves</a:t>
            </a:r>
            <a:endParaRPr lang="pt-BR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Espaço Reservado para Conteúdo 4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621610"/>
          </a:xfrm>
        </p:spPr>
        <p:txBody>
          <a:bodyPr>
            <a:normAutofit/>
          </a:bodyPr>
          <a:lstStyle/>
          <a:p>
            <a:pPr marL="82296" indent="0" algn="just">
              <a:buNone/>
            </a:pPr>
            <a:r>
              <a:rPr lang="pt-B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• Já em vida, teve o seu </a:t>
            </a:r>
            <a:r>
              <a:rPr lang="pt-BR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talento reconhecido </a:t>
            </a:r>
            <a:r>
              <a:rPr lang="pt-B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com a declamação  e a publicação de seus poemas na imprensa.</a:t>
            </a:r>
          </a:p>
          <a:p>
            <a:pPr marL="82296" indent="0" algn="just">
              <a:buNone/>
            </a:pPr>
            <a:r>
              <a:rPr lang="pt-B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• Sua peça “Gonzaga” foi elogiada por José de Alencar e Machado de Assis.</a:t>
            </a:r>
          </a:p>
          <a:p>
            <a:pPr marL="82296" indent="0" algn="just">
              <a:buNone/>
            </a:pPr>
            <a:endParaRPr lang="pt-BR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2296" indent="0" algn="just">
              <a:buNone/>
            </a:pPr>
            <a:endParaRPr lang="pt-B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7411" name="Picture 3" descr="C:\Users\Usuário\JEC\Pictures\Educandário\Imagens para aulas\castro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2964948"/>
            <a:ext cx="2692745" cy="37897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77310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1043608" y="260648"/>
            <a:ext cx="7560840" cy="648072"/>
          </a:xfrm>
        </p:spPr>
        <p:txBody>
          <a:bodyPr>
            <a:normAutofit/>
          </a:bodyPr>
          <a:lstStyle/>
          <a:p>
            <a:pPr algn="ctr"/>
            <a:r>
              <a:rPr lang="pt-B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Terceira Geração Romântica – Castro Alves</a:t>
            </a:r>
            <a:endParaRPr lang="pt-BR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Espaço Reservado para Conteúdo 4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621610"/>
          </a:xfrm>
        </p:spPr>
        <p:txBody>
          <a:bodyPr>
            <a:normAutofit/>
          </a:bodyPr>
          <a:lstStyle/>
          <a:p>
            <a:pPr marL="82296" indent="0" algn="just">
              <a:buNone/>
            </a:pPr>
            <a:r>
              <a:rPr lang="pt-B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• Principais obras:</a:t>
            </a:r>
          </a:p>
          <a:p>
            <a:pPr marL="82296" indent="0" algn="just">
              <a:buNone/>
            </a:pPr>
            <a:endParaRPr lang="pt-BR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2296" indent="0" algn="just">
              <a:buNone/>
            </a:pPr>
            <a:r>
              <a:rPr lang="pt-B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• O Navio Negreiro (1869);</a:t>
            </a:r>
          </a:p>
          <a:p>
            <a:pPr marL="82296" indent="0" algn="just">
              <a:buNone/>
            </a:pPr>
            <a:r>
              <a:rPr lang="pt-B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• </a:t>
            </a:r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Espumas Flutuantes (1870</a:t>
            </a:r>
            <a:r>
              <a:rPr lang="pt-B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);</a:t>
            </a:r>
          </a:p>
          <a:p>
            <a:pPr marL="82296" indent="0" algn="just">
              <a:buNone/>
            </a:pPr>
            <a:r>
              <a:rPr lang="pt-B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• Gonzaga ou a Revolução de Minas (1875);</a:t>
            </a:r>
          </a:p>
          <a:p>
            <a:pPr marL="82296" indent="0" algn="just">
              <a:buNone/>
            </a:pPr>
            <a:r>
              <a:rPr lang="pt-B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• Os Escravos (1883);</a:t>
            </a:r>
          </a:p>
          <a:p>
            <a:pPr marL="82296" indent="0" algn="just">
              <a:buNone/>
            </a:pPr>
            <a:endParaRPr lang="pt-B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8434" name="Picture 2" descr="C:\Users\Usuário\JEC\Pictures\Educandário\Imagens para aulas\castro2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4059162"/>
            <a:ext cx="2305051" cy="2305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35" name="Picture 3" descr="C:\Users\Usuário\JEC\Pictures\Educandário\Imagens para aulas\castro2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4059161"/>
            <a:ext cx="1847850" cy="2466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48557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1043608" y="260648"/>
            <a:ext cx="7560840" cy="648072"/>
          </a:xfrm>
        </p:spPr>
        <p:txBody>
          <a:bodyPr>
            <a:normAutofit/>
          </a:bodyPr>
          <a:lstStyle/>
          <a:p>
            <a:pPr algn="ctr"/>
            <a:r>
              <a:rPr lang="pt-B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Terceira Geração Romântica – Castro Alves</a:t>
            </a:r>
            <a:endParaRPr lang="pt-BR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Espaço Reservado para Conteúdo 4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621610"/>
          </a:xfrm>
        </p:spPr>
        <p:txBody>
          <a:bodyPr>
            <a:normAutofit/>
          </a:bodyPr>
          <a:lstStyle/>
          <a:p>
            <a:pPr marL="82296" indent="0" algn="just">
              <a:buNone/>
            </a:pPr>
            <a:r>
              <a:rPr lang="pt-B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• </a:t>
            </a:r>
            <a:r>
              <a:rPr lang="pt-BR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Contexto histórico</a:t>
            </a:r>
            <a:r>
              <a:rPr lang="pt-B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82296" indent="0" algn="just">
              <a:buNone/>
            </a:pPr>
            <a:endParaRPr lang="pt-BR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2296" indent="0" algn="just">
              <a:buNone/>
            </a:pPr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</a:t>
            </a:r>
            <a:r>
              <a:rPr lang="pt-B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Extinção do tráfico negreiro (1850);</a:t>
            </a:r>
          </a:p>
          <a:p>
            <a:pPr marL="82296" indent="0" algn="just">
              <a:buNone/>
            </a:pPr>
            <a:r>
              <a:rPr lang="pt-B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• Emergência de novas forças econômicas (café e comércio);</a:t>
            </a:r>
          </a:p>
          <a:p>
            <a:pPr marL="82296" indent="0" algn="just">
              <a:buNone/>
            </a:pPr>
            <a:r>
              <a:rPr lang="pt-B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• Enfraquecimento da Monarquia;</a:t>
            </a:r>
          </a:p>
          <a:p>
            <a:pPr marL="82296" indent="0" algn="just">
              <a:buNone/>
            </a:pPr>
            <a:r>
              <a:rPr lang="pt-B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• Divulgação de ideais abolicionistas e republicanos.</a:t>
            </a:r>
          </a:p>
          <a:p>
            <a:pPr algn="just"/>
            <a:endParaRPr lang="pt-BR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pt-B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 descr="C:\Users\Usuário\JEC\Pictures\Educandário\Imagens para aulas\condor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3861048"/>
            <a:ext cx="2159838" cy="29039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Usuário\JEC\Pictures\Educandário\Imagens para aulas\castro1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5331" y="3861048"/>
            <a:ext cx="3073615" cy="29039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63665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1043608" y="260648"/>
            <a:ext cx="7560840" cy="648072"/>
          </a:xfrm>
        </p:spPr>
        <p:txBody>
          <a:bodyPr>
            <a:normAutofit/>
          </a:bodyPr>
          <a:lstStyle/>
          <a:p>
            <a:pPr algn="ctr"/>
            <a:r>
              <a:rPr lang="pt-B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Terceira Geração Romântica – Castro Alves</a:t>
            </a:r>
            <a:endParaRPr lang="pt-BR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Espaço Reservado para Conteúdo 4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621610"/>
          </a:xfrm>
        </p:spPr>
        <p:txBody>
          <a:bodyPr>
            <a:normAutofit/>
          </a:bodyPr>
          <a:lstStyle/>
          <a:p>
            <a:pPr marL="82296" indent="0" algn="just">
              <a:buNone/>
            </a:pPr>
            <a:r>
              <a:rPr lang="pt-B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• </a:t>
            </a:r>
            <a:r>
              <a:rPr lang="pt-BR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Características</a:t>
            </a:r>
            <a:r>
              <a:rPr lang="pt-B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da poesia de Castro Alves:</a:t>
            </a:r>
          </a:p>
          <a:p>
            <a:pPr marL="82296" indent="0" algn="just">
              <a:buNone/>
            </a:pPr>
            <a:endParaRPr lang="pt-BR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2296" indent="0" algn="just">
              <a:buNone/>
            </a:pPr>
            <a:r>
              <a:rPr lang="pt-B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• Imagens impactantes;</a:t>
            </a:r>
          </a:p>
          <a:p>
            <a:pPr marL="82296" indent="0" algn="just">
              <a:buNone/>
            </a:pPr>
            <a:r>
              <a:rPr lang="pt-B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• Tom eloquente e vibrante;</a:t>
            </a:r>
          </a:p>
          <a:p>
            <a:pPr marL="82296" indent="0" algn="just">
              <a:buNone/>
            </a:pPr>
            <a:r>
              <a:rPr lang="pt-B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• Tom declamatório;</a:t>
            </a:r>
          </a:p>
          <a:p>
            <a:pPr marL="82296" indent="0" algn="just">
              <a:buNone/>
            </a:pPr>
            <a:r>
              <a:rPr lang="pt-B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• Finalidade de emocionar e convencer;</a:t>
            </a:r>
          </a:p>
          <a:p>
            <a:pPr marL="82296" indent="0" algn="just">
              <a:buNone/>
            </a:pPr>
            <a:r>
              <a:rPr lang="pt-B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• Poderosa sonoridade;</a:t>
            </a:r>
          </a:p>
          <a:p>
            <a:pPr marL="82296" indent="0" algn="just">
              <a:buNone/>
            </a:pPr>
            <a:r>
              <a:rPr lang="pt-B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• Emprego de figuras de linguagem: hipérboles, comparações, metáforas, </a:t>
            </a:r>
            <a:r>
              <a:rPr lang="pt-B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antíteses e </a:t>
            </a:r>
            <a:r>
              <a:rPr lang="pt-B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aliterações.</a:t>
            </a:r>
          </a:p>
          <a:p>
            <a:pPr marL="82296" indent="0" algn="just">
              <a:buNone/>
            </a:pPr>
            <a:endParaRPr lang="pt-B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482" name="Picture 2" descr="C:\Users\Usuário\JEC\Pictures\Educandário\Imagens para aulas\castro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5199486"/>
            <a:ext cx="1075953" cy="1658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33326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1043608" y="260648"/>
            <a:ext cx="7560840" cy="648072"/>
          </a:xfrm>
        </p:spPr>
        <p:txBody>
          <a:bodyPr>
            <a:normAutofit/>
          </a:bodyPr>
          <a:lstStyle/>
          <a:p>
            <a:pPr algn="ctr"/>
            <a:r>
              <a:rPr lang="pt-B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Terceira Geração Romântica – Castro Alves</a:t>
            </a:r>
            <a:endParaRPr lang="pt-BR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Espaço Reservado para Conteúdo 4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5765626"/>
          </a:xfrm>
        </p:spPr>
        <p:txBody>
          <a:bodyPr>
            <a:normAutofit/>
          </a:bodyPr>
          <a:lstStyle/>
          <a:p>
            <a:pPr marL="82296" indent="0" algn="just">
              <a:buNone/>
            </a:pPr>
            <a:r>
              <a:rPr lang="pt-B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• </a:t>
            </a:r>
            <a:r>
              <a:rPr lang="pt-BR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Temática</a:t>
            </a:r>
            <a:r>
              <a:rPr lang="pt-B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da poesia de Castro Alves:</a:t>
            </a:r>
          </a:p>
          <a:p>
            <a:pPr marL="82296" indent="0" algn="just">
              <a:buNone/>
            </a:pPr>
            <a:endParaRPr lang="pt-BR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2296" indent="0" algn="just">
              <a:buNone/>
            </a:pPr>
            <a:r>
              <a:rPr lang="pt-B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• </a:t>
            </a:r>
            <a:r>
              <a:rPr lang="pt-BR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Poesia épica social</a:t>
            </a:r>
            <a:r>
              <a:rPr lang="pt-B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abolicionismo, escravidão, liberdade e progresso (Os Escravos);</a:t>
            </a:r>
          </a:p>
          <a:p>
            <a:pPr marL="82296" indent="0" algn="just">
              <a:buNone/>
            </a:pPr>
            <a:r>
              <a:rPr lang="pt-B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• </a:t>
            </a:r>
            <a:r>
              <a:rPr lang="pt-BR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Poesia lírica</a:t>
            </a:r>
            <a:r>
              <a:rPr lang="pt-B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apresenta uma </a:t>
            </a:r>
            <a:r>
              <a:rPr lang="pt-BR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nova concepção </a:t>
            </a:r>
            <a:r>
              <a:rPr lang="pt-B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da mulher e do amor (Espumas Flutuantes); </a:t>
            </a:r>
          </a:p>
          <a:p>
            <a:pPr marL="82296" indent="0" algn="just">
              <a:buNone/>
            </a:pPr>
            <a:r>
              <a:rPr lang="pt-B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• </a:t>
            </a:r>
            <a:r>
              <a:rPr lang="pt-BR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Mulher</a:t>
            </a:r>
            <a:r>
              <a:rPr lang="pt-B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não é mais um ser vaporoso, distante (Azevedo), mas alguém de </a:t>
            </a:r>
            <a:r>
              <a:rPr lang="pt-BR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corpo e alma, integral</a:t>
            </a:r>
            <a:r>
              <a:rPr lang="pt-B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o que inclui a </a:t>
            </a:r>
            <a:r>
              <a:rPr lang="pt-BR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sexualidade</a:t>
            </a:r>
            <a:r>
              <a:rPr lang="pt-B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82296" indent="0" algn="just">
              <a:buNone/>
            </a:pPr>
            <a:r>
              <a:rPr lang="pt-B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• </a:t>
            </a:r>
            <a:r>
              <a:rPr lang="pt-BR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Amor</a:t>
            </a:r>
            <a:r>
              <a:rPr lang="pt-B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união do plano </a:t>
            </a:r>
            <a:r>
              <a:rPr lang="pt-BR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espiritual e físico</a:t>
            </a:r>
            <a:r>
              <a:rPr lang="pt-B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82296" indent="0" algn="just">
              <a:buNone/>
            </a:pPr>
            <a:endParaRPr lang="pt-B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1506" name="Picture 2" descr="C:\Users\Usuário\JEC\Pictures\Educandário\Imagens para aulas\amor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6263" y="4797152"/>
            <a:ext cx="1795116" cy="20089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36115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1043608" y="260648"/>
            <a:ext cx="7560840" cy="648072"/>
          </a:xfrm>
        </p:spPr>
        <p:txBody>
          <a:bodyPr>
            <a:normAutofit/>
          </a:bodyPr>
          <a:lstStyle/>
          <a:p>
            <a:pPr algn="ctr"/>
            <a:r>
              <a:rPr lang="pt-B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Terceira Geração Romântica – Castro Alves</a:t>
            </a:r>
            <a:endParaRPr lang="pt-BR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Espaço Reservado para Conteúdo 4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5765626"/>
          </a:xfrm>
        </p:spPr>
        <p:txBody>
          <a:bodyPr>
            <a:normAutofit/>
          </a:bodyPr>
          <a:lstStyle/>
          <a:p>
            <a:pPr marL="82296" indent="0" algn="ctr">
              <a:buNone/>
            </a:pPr>
            <a:r>
              <a:rPr lang="pt-BR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Adormecida (Poesia Lírica)</a:t>
            </a:r>
          </a:p>
          <a:p>
            <a:pPr marL="82296" indent="0" algn="ctr">
              <a:buNone/>
            </a:pPr>
            <a:endParaRPr lang="pt-B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2296" indent="0" algn="ctr">
              <a:buNone/>
            </a:pPr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Uma noite, eu me lembro… Ela dormia</a:t>
            </a:r>
            <a:b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Numa rede encostada molemente…</a:t>
            </a:r>
            <a:b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Quase aberto o roupão… solto o cabelo</a:t>
            </a:r>
            <a:b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 o pé descalço do tapete rente.</a:t>
            </a:r>
          </a:p>
          <a:p>
            <a:pPr marL="82296" indent="0" algn="ctr">
              <a:buNone/>
            </a:pPr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‘</a:t>
            </a:r>
            <a:r>
              <a:rPr lang="pt-B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Stava</a:t>
            </a:r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aberta a janela. Um cheiro agreste</a:t>
            </a:r>
            <a:b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Exalavam as silvas da campina…</a:t>
            </a:r>
            <a:b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 ao longe, num pedaço do horizonte,</a:t>
            </a:r>
            <a:b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Via-se a noite plácida e divina.</a:t>
            </a:r>
          </a:p>
          <a:p>
            <a:pPr marL="82296" indent="0" algn="ctr">
              <a:buNone/>
            </a:pPr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 um jasmineiro os galhos encurvados,</a:t>
            </a:r>
            <a:b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Indiscretos entravam pela sala,</a:t>
            </a:r>
            <a:b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 de leve oscilando ao tom das auras,</a:t>
            </a:r>
            <a:b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Iam na face trêmulos — beijá-la.</a:t>
            </a:r>
          </a:p>
          <a:p>
            <a:pPr marL="82296" indent="0" algn="ctr">
              <a:buNone/>
            </a:pPr>
            <a:endParaRPr lang="pt-BR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2296" indent="0" algn="just">
              <a:buNone/>
            </a:pPr>
            <a:endParaRPr lang="pt-B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5023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1043608" y="260648"/>
            <a:ext cx="7560840" cy="648072"/>
          </a:xfrm>
        </p:spPr>
        <p:txBody>
          <a:bodyPr>
            <a:normAutofit/>
          </a:bodyPr>
          <a:lstStyle/>
          <a:p>
            <a:pPr algn="ctr"/>
            <a:r>
              <a:rPr lang="pt-B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Terceira Geração Romântica – Castro Alves</a:t>
            </a:r>
            <a:endParaRPr lang="pt-BR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Espaço Reservado para Conteúdo 4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5765626"/>
          </a:xfrm>
        </p:spPr>
        <p:txBody>
          <a:bodyPr>
            <a:normAutofit lnSpcReduction="10000"/>
          </a:bodyPr>
          <a:lstStyle/>
          <a:p>
            <a:pPr marL="82296" indent="0" algn="ctr">
              <a:buNone/>
            </a:pPr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Era um quadro celeste!… A cada afago</a:t>
            </a:r>
            <a:b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Mesmo em sonhos a moça estremecia…</a:t>
            </a:r>
            <a:b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Quando ela serenava… a flor beijava-a…</a:t>
            </a:r>
            <a:b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Quando ela ia beijar-lhe… a flor fugia…</a:t>
            </a:r>
          </a:p>
          <a:p>
            <a:pPr marL="82296" indent="0" algn="ctr">
              <a:buNone/>
            </a:pPr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Dir-se-ia que naquele doce instante</a:t>
            </a:r>
            <a:b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Brincavam duas cândidas crianças…</a:t>
            </a:r>
            <a:b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brisa, que agitava as folhas verdes,</a:t>
            </a:r>
            <a:b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Fazia-lhe ondear as negras tranças!</a:t>
            </a:r>
          </a:p>
          <a:p>
            <a:pPr marL="82296" indent="0" algn="ctr">
              <a:buNone/>
            </a:pPr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 o ramo ora chegava ora afastava-se…</a:t>
            </a:r>
            <a:b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Mas quando a via despeitada a meio,</a:t>
            </a:r>
            <a:b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Pra não zangá-la… sacudia alegre</a:t>
            </a:r>
            <a:b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Uma chuva de pétalas no seio…</a:t>
            </a:r>
          </a:p>
          <a:p>
            <a:pPr marL="82296" indent="0" algn="ctr">
              <a:buNone/>
            </a:pPr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Eu, fitando a cena, repetia</a:t>
            </a:r>
            <a:b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Naquela noite lânguida e sentida:</a:t>
            </a:r>
            <a:b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“Ó flor! – tu és a virgem das campinas!</a:t>
            </a:r>
            <a:b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“Virgem! – tu és a flor de minha vida!…”</a:t>
            </a:r>
          </a:p>
          <a:p>
            <a:pPr marL="82296" indent="0" algn="ctr">
              <a:buNone/>
            </a:pPr>
            <a:endParaRPr lang="pt-BR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2296" indent="0" algn="just">
              <a:buNone/>
            </a:pPr>
            <a:endParaRPr lang="pt-B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2611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1043608" y="260648"/>
            <a:ext cx="7560840" cy="648072"/>
          </a:xfrm>
        </p:spPr>
        <p:txBody>
          <a:bodyPr>
            <a:normAutofit/>
          </a:bodyPr>
          <a:lstStyle/>
          <a:p>
            <a:pPr algn="ctr"/>
            <a:r>
              <a:rPr lang="pt-B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Terceira Geração Romântica – Castro Alves</a:t>
            </a:r>
            <a:endParaRPr lang="pt-BR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Espaço Reservado para Conteúdo 4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5765626"/>
          </a:xfrm>
        </p:spPr>
        <p:txBody>
          <a:bodyPr>
            <a:normAutofit fontScale="92500" lnSpcReduction="20000"/>
          </a:bodyPr>
          <a:lstStyle/>
          <a:p>
            <a:pPr marL="82296" indent="0" algn="ctr">
              <a:buNone/>
            </a:pPr>
            <a:r>
              <a:rPr lang="pt-BR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Navio Negreiro – Parte IV (Poesia épica social)</a:t>
            </a:r>
            <a:endParaRPr lang="pt-BR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2296" indent="0" algn="ctr">
              <a:buNone/>
            </a:pPr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    </a:t>
            </a:r>
            <a:b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Era um sonho dantesco... o tombadilho  </a:t>
            </a:r>
            <a:b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Que das luzernas avermelha o brilho. </a:t>
            </a:r>
            <a:b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Em sangue a se banhar. </a:t>
            </a:r>
            <a:b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Tinir de ferros... estalar de açoite...  </a:t>
            </a:r>
            <a:b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Legiões de homens negros como a noite, </a:t>
            </a:r>
            <a:b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Horrendos a dançar...  </a:t>
            </a:r>
          </a:p>
          <a:p>
            <a:pPr marL="82296" indent="0" algn="ctr">
              <a:buNone/>
            </a:pPr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Negras mulheres, suspendendo às tetas  </a:t>
            </a:r>
            <a:b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Magras crianças, cujas bocas pretas  </a:t>
            </a:r>
            <a:b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Rega o sangue das mães:  </a:t>
            </a:r>
            <a:b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Outras moças, mas nuas e espantadas,  </a:t>
            </a:r>
            <a:b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 turbilhão de espectros arrastadas, </a:t>
            </a:r>
            <a:b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Em ânsia e mágoa vãs!  </a:t>
            </a:r>
          </a:p>
          <a:p>
            <a:pPr marL="82296" indent="0" algn="ctr">
              <a:buNone/>
            </a:pPr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 ri-se a orquestra irônica, estridente... </a:t>
            </a:r>
            <a:b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 da ronda fantástica a serpente  </a:t>
            </a:r>
            <a:b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Faz </a:t>
            </a:r>
            <a:r>
              <a:rPr lang="pt-B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doudas</a:t>
            </a:r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espirais ... </a:t>
            </a:r>
            <a:b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 o velho arqueja, se no chão resvala,  </a:t>
            </a:r>
            <a:b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Ouvem-se gritos... o chicote estala. </a:t>
            </a:r>
            <a:b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 voam mais e mais...  </a:t>
            </a:r>
          </a:p>
          <a:p>
            <a:pPr marL="82296" indent="0" algn="ctr">
              <a:buNone/>
            </a:pPr>
            <a:endParaRPr lang="pt-BR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2296" indent="0" algn="just">
              <a:buNone/>
            </a:pPr>
            <a:endParaRPr lang="pt-B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8297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1043608" y="260648"/>
            <a:ext cx="7560840" cy="648072"/>
          </a:xfrm>
        </p:spPr>
        <p:txBody>
          <a:bodyPr>
            <a:normAutofit/>
          </a:bodyPr>
          <a:lstStyle/>
          <a:p>
            <a:pPr algn="ctr"/>
            <a:r>
              <a:rPr lang="pt-B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Terceira Geração Romântica – Castro Alves</a:t>
            </a:r>
            <a:endParaRPr lang="pt-BR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Espaço Reservado para Conteúdo 4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5765626"/>
          </a:xfrm>
        </p:spPr>
        <p:txBody>
          <a:bodyPr>
            <a:normAutofit fontScale="92500" lnSpcReduction="10000"/>
          </a:bodyPr>
          <a:lstStyle/>
          <a:p>
            <a:pPr marL="82296" indent="0" algn="ctr">
              <a:buNone/>
            </a:pPr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Presa nos elos de uma só cadeia,  </a:t>
            </a:r>
            <a:b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multidão faminta cambaleia, </a:t>
            </a:r>
            <a:b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 chora e dança ali! </a:t>
            </a:r>
            <a:b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Um de raiva delira, outro enlouquece,  </a:t>
            </a:r>
            <a:b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Outro, que martírios embrutece, </a:t>
            </a:r>
            <a:b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Cantando, geme e ri!  </a:t>
            </a:r>
          </a:p>
          <a:p>
            <a:pPr marL="82296" indent="0" algn="ctr">
              <a:buNone/>
            </a:pPr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 entanto o capitão manda a manobra, </a:t>
            </a:r>
            <a:b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 após fitando o céu que se desdobra, </a:t>
            </a:r>
            <a:b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Tão puro sobre o mar, </a:t>
            </a:r>
            <a:b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Diz do fumo entre os densos nevoeiros: </a:t>
            </a:r>
            <a:b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"Vibrai rijo o chicote, marinheiros! </a:t>
            </a:r>
            <a:b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Fazei-os mais dançar!..."  </a:t>
            </a:r>
          </a:p>
          <a:p>
            <a:pPr marL="82296" indent="0" algn="ctr">
              <a:buNone/>
            </a:pPr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 ri-se a orquestra irônica, estridente. . . </a:t>
            </a:r>
            <a:b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 da ronda fantástica a serpente </a:t>
            </a:r>
            <a:b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         Faz </a:t>
            </a:r>
            <a:r>
              <a:rPr lang="pt-B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doudas</a:t>
            </a:r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espirais... </a:t>
            </a:r>
            <a:b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Qual um sonho dantesco as sombras voam!... </a:t>
            </a:r>
            <a:b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Gritos, ais, maldições, preces ressoam! </a:t>
            </a:r>
            <a:b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         E ri-se Satanás!...  </a:t>
            </a:r>
          </a:p>
          <a:p>
            <a:pPr marL="82296" indent="0" algn="ctr">
              <a:buNone/>
            </a:pPr>
            <a:endParaRPr lang="pt-BR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2296" indent="0" algn="just">
              <a:buNone/>
            </a:pPr>
            <a:endParaRPr lang="pt-B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6251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1043608" y="260648"/>
            <a:ext cx="7560840" cy="648072"/>
          </a:xfrm>
        </p:spPr>
        <p:txBody>
          <a:bodyPr>
            <a:normAutofit/>
          </a:bodyPr>
          <a:lstStyle/>
          <a:p>
            <a:pPr algn="ctr"/>
            <a:r>
              <a:rPr lang="pt-B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Terceira Geração Romântica – Castro Alves</a:t>
            </a:r>
            <a:endParaRPr lang="pt-BR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Espaço Reservado para Conteúdo 4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5765626"/>
          </a:xfrm>
        </p:spPr>
        <p:txBody>
          <a:bodyPr>
            <a:normAutofit fontScale="85000" lnSpcReduction="20000"/>
          </a:bodyPr>
          <a:lstStyle/>
          <a:p>
            <a:pPr marL="82296" indent="0" algn="ctr">
              <a:buNone/>
            </a:pPr>
            <a:r>
              <a:rPr lang="pt-BR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Navio Negreiro – Parte V </a:t>
            </a:r>
            <a:endParaRPr lang="pt-BR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2296" indent="0" algn="ctr">
              <a:buNone/>
            </a:pPr>
            <a:r>
              <a:rPr lang="pt-BR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    </a:t>
            </a:r>
            <a:br>
              <a:rPr lang="pt-BR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Senhor Deus dos desgraçados! </a:t>
            </a:r>
            <a:b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Dizei-me vós, Senhor Deus! </a:t>
            </a:r>
            <a:b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 é loucura... se é verdade </a:t>
            </a:r>
            <a:b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Tanto horror perante os céus?! </a:t>
            </a:r>
            <a:b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Ó mar, por que não apagas </a:t>
            </a:r>
            <a:b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t-B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Co'a</a:t>
            </a:r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esponja de tuas vagas </a:t>
            </a:r>
            <a:b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 teu manto este borrão?... </a:t>
            </a:r>
            <a:b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Astros! noites! tempestades! </a:t>
            </a:r>
            <a:b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Rolai das imensidades! </a:t>
            </a:r>
            <a:b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Varrei os mares, tufão!  </a:t>
            </a:r>
          </a:p>
          <a:p>
            <a:pPr marL="82296" indent="0" algn="ctr">
              <a:buNone/>
            </a:pPr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Quem são estes desgraçados </a:t>
            </a:r>
            <a:b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Que não encontram em vós </a:t>
            </a:r>
            <a:b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Mais que o rir calmo da turba </a:t>
            </a:r>
            <a:b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Que excita a fúria do algoz? </a:t>
            </a:r>
            <a:b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Quem são?   Se a estrela se cala, </a:t>
            </a:r>
            <a:b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 a vaga à pressa resvala </a:t>
            </a:r>
            <a:b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Como um cúmplice fugaz, </a:t>
            </a:r>
            <a:b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Perante a noite confusa... </a:t>
            </a:r>
            <a:b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Dize-o tu, severa Musa, </a:t>
            </a:r>
            <a:b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Musa libérrima, audaz!...  </a:t>
            </a:r>
          </a:p>
          <a:p>
            <a:pPr marL="82296" indent="0" algn="ctr">
              <a:buNone/>
            </a:pPr>
            <a:endParaRPr lang="pt-BR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2296" indent="0" algn="just">
              <a:buNone/>
            </a:pPr>
            <a:endParaRPr lang="pt-B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7561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1043608" y="260648"/>
            <a:ext cx="7560840" cy="648072"/>
          </a:xfrm>
        </p:spPr>
        <p:txBody>
          <a:bodyPr>
            <a:normAutofit/>
          </a:bodyPr>
          <a:lstStyle/>
          <a:p>
            <a:pPr algn="ctr"/>
            <a:r>
              <a:rPr lang="pt-B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Terceira Geração Romântica – Castro Alves</a:t>
            </a:r>
            <a:endParaRPr lang="pt-BR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Espaço Reservado para Conteúdo 4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5765626"/>
          </a:xfrm>
        </p:spPr>
        <p:txBody>
          <a:bodyPr>
            <a:normAutofit fontScale="92500" lnSpcReduction="10000"/>
          </a:bodyPr>
          <a:lstStyle/>
          <a:p>
            <a:pPr marL="82296" indent="0" algn="ctr">
              <a:buNone/>
            </a:pPr>
            <a:r>
              <a:rPr lang="pt-B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São os filhos do deserto, </a:t>
            </a:r>
            <a:br>
              <a:rPr lang="pt-B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t-B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Onde a terra esposa a luz. </a:t>
            </a:r>
            <a:br>
              <a:rPr lang="pt-B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t-B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Onde vive em campo aberto </a:t>
            </a:r>
            <a:br>
              <a:rPr lang="pt-B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t-B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tribo dos homens nus... </a:t>
            </a:r>
            <a:br>
              <a:rPr lang="pt-B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t-B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São os guerreiros ousados </a:t>
            </a:r>
            <a:br>
              <a:rPr lang="pt-B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t-B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Que com os tigres mosqueados </a:t>
            </a:r>
            <a:br>
              <a:rPr lang="pt-B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t-B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Combatem na solidão. </a:t>
            </a:r>
            <a:br>
              <a:rPr lang="pt-B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t-B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Ontem simples, fortes, bravos. </a:t>
            </a:r>
            <a:br>
              <a:rPr lang="pt-B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t-B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Hoje míseros escravos, </a:t>
            </a:r>
            <a:br>
              <a:rPr lang="pt-B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t-B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Sem luz, sem ar, sem razão. . .  </a:t>
            </a:r>
          </a:p>
          <a:p>
            <a:pPr marL="82296" indent="0" algn="ctr">
              <a:buNone/>
            </a:pPr>
            <a:r>
              <a:rPr lang="pt-B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São mulheres desgraçadas, </a:t>
            </a:r>
            <a:br>
              <a:rPr lang="pt-B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t-B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Como Agar o foi também. </a:t>
            </a:r>
            <a:br>
              <a:rPr lang="pt-B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t-B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Que sedentas, alquebradas, </a:t>
            </a:r>
            <a:br>
              <a:rPr lang="pt-B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t-B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 longe... bem longe vêm... </a:t>
            </a:r>
            <a:br>
              <a:rPr lang="pt-B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t-B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Trazendo com tíbios passos, </a:t>
            </a:r>
            <a:br>
              <a:rPr lang="pt-B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t-B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Filhos e algemas nos braços, </a:t>
            </a:r>
            <a:br>
              <a:rPr lang="pt-B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t-B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N'alma — lágrimas e fel... </a:t>
            </a:r>
            <a:br>
              <a:rPr lang="pt-B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t-B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Como Agar sofrendo tanto, </a:t>
            </a:r>
            <a:br>
              <a:rPr lang="pt-B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t-B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Que nem o leite de pranto </a:t>
            </a:r>
            <a:br>
              <a:rPr lang="pt-B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t-B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Têm que dar para Ismael. </a:t>
            </a:r>
            <a:r>
              <a:rPr lang="pt-BR" sz="2000" b="1" dirty="0"/>
              <a:t> </a:t>
            </a:r>
          </a:p>
          <a:p>
            <a:pPr marL="82296" indent="0" algn="ctr">
              <a:buNone/>
            </a:pPr>
            <a:r>
              <a:rPr lang="pt-B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pt-B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2296" indent="0" algn="ctr">
              <a:buNone/>
            </a:pPr>
            <a:endParaRPr lang="pt-BR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2296" indent="0" algn="just">
              <a:buNone/>
            </a:pPr>
            <a:endParaRPr lang="pt-B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9453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1043608" y="260648"/>
            <a:ext cx="7560840" cy="648072"/>
          </a:xfrm>
        </p:spPr>
        <p:txBody>
          <a:bodyPr>
            <a:normAutofit/>
          </a:bodyPr>
          <a:lstStyle/>
          <a:p>
            <a:pPr algn="ctr"/>
            <a:r>
              <a:rPr lang="pt-B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Terceira Geração Romântica – Castro Alves</a:t>
            </a:r>
            <a:endParaRPr lang="pt-BR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Espaço Reservado para Conteúdo 4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5765626"/>
          </a:xfrm>
        </p:spPr>
        <p:txBody>
          <a:bodyPr>
            <a:normAutofit fontScale="92500" lnSpcReduction="20000"/>
          </a:bodyPr>
          <a:lstStyle/>
          <a:p>
            <a:pPr marL="82296" indent="0" algn="ctr">
              <a:buNone/>
            </a:pPr>
            <a:r>
              <a:rPr lang="pt-BR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Ontem a Serra Leoa, </a:t>
            </a:r>
            <a:br>
              <a:rPr lang="pt-BR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t-BR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guerra, a caça ao leão, </a:t>
            </a:r>
            <a:br>
              <a:rPr lang="pt-BR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t-BR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 sono dormido à toa </a:t>
            </a:r>
            <a:br>
              <a:rPr lang="pt-BR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t-BR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Sob as tendas d'amplidão! </a:t>
            </a:r>
            <a:br>
              <a:rPr lang="pt-BR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t-BR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Hoje... o porão negro, fundo, </a:t>
            </a:r>
            <a:br>
              <a:rPr lang="pt-BR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t-BR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Infecto, apertado, imundo, </a:t>
            </a:r>
            <a:br>
              <a:rPr lang="pt-BR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t-BR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Tendo a peste por jaguar... </a:t>
            </a:r>
            <a:br>
              <a:rPr lang="pt-BR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t-BR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 o sono sempre cortado </a:t>
            </a:r>
            <a:br>
              <a:rPr lang="pt-BR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t-BR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Pelo arranco de um finado, </a:t>
            </a:r>
            <a:br>
              <a:rPr lang="pt-BR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t-BR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 o baque de um corpo ao mar...  </a:t>
            </a:r>
          </a:p>
          <a:p>
            <a:pPr marL="82296" indent="0" algn="ctr">
              <a:buNone/>
            </a:pPr>
            <a:r>
              <a:rPr lang="pt-BR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Ontem plena liberdade, </a:t>
            </a:r>
            <a:br>
              <a:rPr lang="pt-BR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t-BR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vontade por poder... </a:t>
            </a:r>
            <a:br>
              <a:rPr lang="pt-BR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t-BR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Hoje... </a:t>
            </a:r>
            <a:r>
              <a:rPr lang="pt-BR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cúm'lo</a:t>
            </a:r>
            <a:r>
              <a:rPr lang="pt-BR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 maldade, </a:t>
            </a:r>
            <a:br>
              <a:rPr lang="pt-BR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t-BR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Nem são livres </a:t>
            </a:r>
            <a:r>
              <a:rPr lang="pt-BR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p'ra</a:t>
            </a:r>
            <a:r>
              <a:rPr lang="pt-BR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morrer. . </a:t>
            </a:r>
            <a:br>
              <a:rPr lang="pt-BR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t-BR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Prende-os a mesma corrente </a:t>
            </a:r>
            <a:br>
              <a:rPr lang="pt-BR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t-BR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— Férrea, lúgubre serpente — </a:t>
            </a:r>
            <a:br>
              <a:rPr lang="pt-BR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t-BR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Nas roscas da escravidão. </a:t>
            </a:r>
            <a:br>
              <a:rPr lang="pt-BR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t-BR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 assim zombando da morte, </a:t>
            </a:r>
            <a:br>
              <a:rPr lang="pt-BR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t-BR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Dança a lúgubre coorte </a:t>
            </a:r>
            <a:br>
              <a:rPr lang="pt-BR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t-BR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Ao som do açoute... Irrisão!...  </a:t>
            </a:r>
          </a:p>
          <a:p>
            <a:pPr marL="82296" indent="0" algn="ctr">
              <a:buNone/>
            </a:pPr>
            <a:r>
              <a:rPr lang="pt-BR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pt-BR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2296" indent="0" algn="ctr">
              <a:buNone/>
            </a:pPr>
            <a:r>
              <a:rPr lang="pt-B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pt-B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2296" indent="0" algn="ctr">
              <a:buNone/>
            </a:pPr>
            <a:endParaRPr lang="pt-BR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2296" indent="0" algn="just">
              <a:buNone/>
            </a:pPr>
            <a:endParaRPr lang="pt-B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480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1043608" y="260648"/>
            <a:ext cx="7560840" cy="648072"/>
          </a:xfrm>
        </p:spPr>
        <p:txBody>
          <a:bodyPr>
            <a:normAutofit/>
          </a:bodyPr>
          <a:lstStyle/>
          <a:p>
            <a:pPr algn="ctr"/>
            <a:r>
              <a:rPr lang="pt-B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Terceira Geração Romântica – Castro Alves</a:t>
            </a:r>
            <a:endParaRPr lang="pt-BR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Espaço Reservado para Conteúdo 4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5765626"/>
          </a:xfrm>
        </p:spPr>
        <p:txBody>
          <a:bodyPr>
            <a:normAutofit/>
          </a:bodyPr>
          <a:lstStyle/>
          <a:p>
            <a:pPr marL="82296" indent="0" algn="just">
              <a:buNone/>
            </a:pPr>
            <a:r>
              <a:rPr lang="pt-B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• </a:t>
            </a:r>
            <a:r>
              <a:rPr lang="pt-BR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Brasil foi o último país americano a abolir a escravidão</a:t>
            </a:r>
            <a:r>
              <a:rPr lang="pt-B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82296" indent="0" algn="just">
              <a:buNone/>
            </a:pPr>
            <a:endParaRPr lang="pt-BR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pt-BR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pt-B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5" name="Picture 3" descr="C:\Users\Usuário\JEC\Pictures\Educandário\Imagens para aulas\condor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1484784"/>
            <a:ext cx="3866863" cy="52601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65855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1043608" y="260648"/>
            <a:ext cx="7560840" cy="648072"/>
          </a:xfrm>
        </p:spPr>
        <p:txBody>
          <a:bodyPr>
            <a:normAutofit/>
          </a:bodyPr>
          <a:lstStyle/>
          <a:p>
            <a:pPr algn="ctr"/>
            <a:r>
              <a:rPr lang="pt-B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Terceira Geração Romântica – Castro Alves</a:t>
            </a:r>
            <a:endParaRPr lang="pt-BR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Espaço Reservado para Conteúdo 4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5765626"/>
          </a:xfrm>
        </p:spPr>
        <p:txBody>
          <a:bodyPr>
            <a:normAutofit/>
          </a:bodyPr>
          <a:lstStyle/>
          <a:p>
            <a:pPr marL="82296" indent="0" algn="just">
              <a:buNone/>
            </a:pPr>
            <a:r>
              <a:rPr lang="pt-B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• </a:t>
            </a:r>
            <a:r>
              <a:rPr lang="pt-BR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 escravidão era a grande vergonha nacional.</a:t>
            </a:r>
            <a:endParaRPr lang="pt-BR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2296" indent="0" algn="just">
              <a:buNone/>
            </a:pPr>
            <a:endParaRPr lang="pt-BR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pt-BR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pt-B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098" name="Picture 2" descr="C:\Users\Usuário\JEC\Pictures\Educandário\Imagens para aulas\castro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4644" y="1680440"/>
            <a:ext cx="5184576" cy="4916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17899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1043608" y="260648"/>
            <a:ext cx="7560840" cy="648072"/>
          </a:xfrm>
        </p:spPr>
        <p:txBody>
          <a:bodyPr>
            <a:normAutofit/>
          </a:bodyPr>
          <a:lstStyle/>
          <a:p>
            <a:pPr algn="ctr"/>
            <a:r>
              <a:rPr lang="pt-B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Terceira Geração Romântica – Castro Alves</a:t>
            </a:r>
            <a:endParaRPr lang="pt-BR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Espaço Reservado para Conteúdo 4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5765626"/>
          </a:xfrm>
        </p:spPr>
        <p:txBody>
          <a:bodyPr>
            <a:normAutofit/>
          </a:bodyPr>
          <a:lstStyle/>
          <a:p>
            <a:pPr marL="82296" indent="0" algn="just">
              <a:buNone/>
            </a:pPr>
            <a:r>
              <a:rPr lang="pt-B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• </a:t>
            </a:r>
            <a:r>
              <a:rPr lang="pt-BR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 escravidão era a grande vergonha nacional.</a:t>
            </a:r>
            <a:endParaRPr lang="pt-BR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2296" indent="0" algn="just">
              <a:buNone/>
            </a:pPr>
            <a:endParaRPr lang="pt-BR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pt-BR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pt-B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122" name="Picture 2" descr="C:\Users\Usuário\JEC\Pictures\Educandário\Imagens para aulas\castro1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4032" y="1700808"/>
            <a:ext cx="7108408" cy="4748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1846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1043608" y="260648"/>
            <a:ext cx="7560840" cy="648072"/>
          </a:xfrm>
        </p:spPr>
        <p:txBody>
          <a:bodyPr>
            <a:normAutofit/>
          </a:bodyPr>
          <a:lstStyle/>
          <a:p>
            <a:pPr algn="ctr"/>
            <a:r>
              <a:rPr lang="pt-B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Terceira Geração Romântica – Castro Alves</a:t>
            </a:r>
            <a:endParaRPr lang="pt-BR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Espaço Reservado para Conteúdo 4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5765626"/>
          </a:xfrm>
        </p:spPr>
        <p:txBody>
          <a:bodyPr>
            <a:normAutofit/>
          </a:bodyPr>
          <a:lstStyle/>
          <a:p>
            <a:pPr marL="82296" indent="0" algn="just">
              <a:buNone/>
            </a:pPr>
            <a:r>
              <a:rPr lang="pt-B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• </a:t>
            </a:r>
            <a:r>
              <a:rPr lang="pt-BR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 escravidão era a grande vergonha nacional.</a:t>
            </a:r>
            <a:endParaRPr lang="pt-BR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2296" indent="0" algn="just">
              <a:buNone/>
            </a:pPr>
            <a:endParaRPr lang="pt-BR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pt-BR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pt-B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146" name="Picture 2" descr="C:\Users\Usuário\JEC\Pictures\Educandário\Imagens para aulas\castro1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1556792"/>
            <a:ext cx="6739058" cy="50283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18069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1043608" y="260648"/>
            <a:ext cx="7560840" cy="648072"/>
          </a:xfrm>
        </p:spPr>
        <p:txBody>
          <a:bodyPr>
            <a:normAutofit/>
          </a:bodyPr>
          <a:lstStyle/>
          <a:p>
            <a:pPr algn="ctr"/>
            <a:r>
              <a:rPr lang="pt-B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Terceira Geração Romântica – Castro Alves</a:t>
            </a:r>
            <a:endParaRPr lang="pt-BR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Espaço Reservado para Conteúdo 4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5765626"/>
          </a:xfrm>
        </p:spPr>
        <p:txBody>
          <a:bodyPr>
            <a:normAutofit/>
          </a:bodyPr>
          <a:lstStyle/>
          <a:p>
            <a:pPr marL="82296" indent="0" algn="just">
              <a:buNone/>
            </a:pPr>
            <a:r>
              <a:rPr lang="pt-B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• </a:t>
            </a:r>
            <a:r>
              <a:rPr lang="pt-BR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 escravidão era a grande vergonha nacional.</a:t>
            </a:r>
            <a:endParaRPr lang="pt-BR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2296" indent="0" algn="just">
              <a:buNone/>
            </a:pPr>
            <a:endParaRPr lang="pt-BR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pt-BR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pt-B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170" name="Picture 2" descr="C:\Users\Usuário\JEC\Pictures\Educandário\Imagens para aulas\castro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1754083"/>
            <a:ext cx="6364420" cy="4769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38749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1043608" y="260648"/>
            <a:ext cx="7560840" cy="648072"/>
          </a:xfrm>
        </p:spPr>
        <p:txBody>
          <a:bodyPr>
            <a:normAutofit/>
          </a:bodyPr>
          <a:lstStyle/>
          <a:p>
            <a:pPr algn="ctr"/>
            <a:r>
              <a:rPr lang="pt-B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Terceira Geração Romântica – Castro Alves</a:t>
            </a:r>
            <a:endParaRPr lang="pt-BR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Espaço Reservado para Conteúdo 4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5765626"/>
          </a:xfrm>
        </p:spPr>
        <p:txBody>
          <a:bodyPr>
            <a:normAutofit/>
          </a:bodyPr>
          <a:lstStyle/>
          <a:p>
            <a:pPr marL="82296" indent="0" algn="just">
              <a:buNone/>
            </a:pPr>
            <a:r>
              <a:rPr lang="pt-B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• </a:t>
            </a:r>
            <a:r>
              <a:rPr lang="pt-BR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 escravidão era a grande vergonha nacional.</a:t>
            </a:r>
            <a:endParaRPr lang="pt-BR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2296" indent="0" algn="just">
              <a:buNone/>
            </a:pPr>
            <a:endParaRPr lang="pt-BR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pt-BR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pt-B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194" name="Picture 2" descr="C:\Users\Usuário\JEC\Pictures\Educandário\Imagens para aulas\castro1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772816"/>
            <a:ext cx="7751168" cy="46390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71343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1043608" y="260648"/>
            <a:ext cx="7560840" cy="648072"/>
          </a:xfrm>
        </p:spPr>
        <p:txBody>
          <a:bodyPr>
            <a:normAutofit/>
          </a:bodyPr>
          <a:lstStyle/>
          <a:p>
            <a:pPr algn="ctr"/>
            <a:r>
              <a:rPr lang="pt-B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Terceira Geração Romântica – Castro Alves</a:t>
            </a:r>
            <a:endParaRPr lang="pt-BR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Espaço Reservado para Conteúdo 4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5765626"/>
          </a:xfrm>
        </p:spPr>
        <p:txBody>
          <a:bodyPr>
            <a:normAutofit/>
          </a:bodyPr>
          <a:lstStyle/>
          <a:p>
            <a:pPr marL="82296" indent="0" algn="just">
              <a:buNone/>
            </a:pPr>
            <a:r>
              <a:rPr lang="pt-B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• </a:t>
            </a:r>
            <a:r>
              <a:rPr lang="pt-BR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 escravidão era a grande vergonha nacional.</a:t>
            </a:r>
            <a:endParaRPr lang="pt-BR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2296" indent="0" algn="just">
              <a:buNone/>
            </a:pPr>
            <a:endParaRPr lang="pt-BR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pt-BR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pt-B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218" name="Picture 2" descr="C:\Users\Usuário\JEC\Pictures\Educandário\Imagens para aulas\castro1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39" y="1628800"/>
            <a:ext cx="7373745" cy="48245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58248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olstício">
  <a:themeElements>
    <a:clrScheme name="Solstício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Solstício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olstício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334</TotalTime>
  <Words>921</Words>
  <Application>Microsoft Office PowerPoint</Application>
  <PresentationFormat>Apresentação na tela (4:3)</PresentationFormat>
  <Paragraphs>127</Paragraphs>
  <Slides>28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28</vt:i4>
      </vt:variant>
    </vt:vector>
  </HeadingPairs>
  <TitlesOfParts>
    <vt:vector size="29" baseType="lpstr">
      <vt:lpstr>Solstício</vt:lpstr>
      <vt:lpstr>Terceira Geração Romântica – Castro Alves</vt:lpstr>
      <vt:lpstr>Terceira Geração Romântica – Castro Alves</vt:lpstr>
      <vt:lpstr>Terceira Geração Romântica – Castro Alves</vt:lpstr>
      <vt:lpstr>Terceira Geração Romântica – Castro Alves</vt:lpstr>
      <vt:lpstr>Terceira Geração Romântica – Castro Alves</vt:lpstr>
      <vt:lpstr>Terceira Geração Romântica – Castro Alves</vt:lpstr>
      <vt:lpstr>Terceira Geração Romântica – Castro Alves</vt:lpstr>
      <vt:lpstr>Terceira Geração Romântica – Castro Alves</vt:lpstr>
      <vt:lpstr>Terceira Geração Romântica – Castro Alves</vt:lpstr>
      <vt:lpstr>Terceira Geração Romântica – Castro Alves</vt:lpstr>
      <vt:lpstr>Terceira Geração Romântica – Castro Alves</vt:lpstr>
      <vt:lpstr>Terceira Geração Romântica – Castro Alves</vt:lpstr>
      <vt:lpstr>Terceira Geração Romântica – Castro Alves</vt:lpstr>
      <vt:lpstr>Terceira Geração Romântica – Castro Alves</vt:lpstr>
      <vt:lpstr>Terceira Geração Romântica – Castro Alves</vt:lpstr>
      <vt:lpstr>Terceira Geração Romântica – Castro Alves</vt:lpstr>
      <vt:lpstr>Terceira Geração Romântica – Castro Alves</vt:lpstr>
      <vt:lpstr>Terceira Geração Romântica – Castro Alves</vt:lpstr>
      <vt:lpstr>Terceira Geração Romântica – Castro Alves</vt:lpstr>
      <vt:lpstr>Terceira Geração Romântica – Castro Alves</vt:lpstr>
      <vt:lpstr>Terceira Geração Romântica – Castro Alves</vt:lpstr>
      <vt:lpstr>Terceira Geração Romântica – Castro Alves</vt:lpstr>
      <vt:lpstr>Terceira Geração Romântica – Castro Alves</vt:lpstr>
      <vt:lpstr>Terceira Geração Romântica – Castro Alves</vt:lpstr>
      <vt:lpstr>Terceira Geração Romântica – Castro Alves</vt:lpstr>
      <vt:lpstr>Terceira Geração Romântica – Castro Alves</vt:lpstr>
      <vt:lpstr>Terceira Geração Romântica – Castro Alves</vt:lpstr>
      <vt:lpstr>Terceira Geração Romântica – Castro Alves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ROMANTISMO – 2ª gERAÇÃO</dc:title>
  <dc:creator>Usuário</dc:creator>
  <cp:lastModifiedBy>Usuário</cp:lastModifiedBy>
  <cp:revision>43</cp:revision>
  <dcterms:created xsi:type="dcterms:W3CDTF">2018-04-03T17:53:30Z</dcterms:created>
  <dcterms:modified xsi:type="dcterms:W3CDTF">2019-04-17T14:45:04Z</dcterms:modified>
</cp:coreProperties>
</file>