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298" r:id="rId2"/>
    <p:sldId id="299" r:id="rId3"/>
    <p:sldId id="300" r:id="rId4"/>
    <p:sldId id="301" r:id="rId5"/>
    <p:sldId id="302" r:id="rId6"/>
    <p:sldId id="303" r:id="rId7"/>
    <p:sldId id="304" r:id="rId8"/>
    <p:sldId id="312" r:id="rId9"/>
    <p:sldId id="305" r:id="rId10"/>
    <p:sldId id="311" r:id="rId11"/>
    <p:sldId id="306" r:id="rId12"/>
    <p:sldId id="313" r:id="rId13"/>
    <p:sldId id="310" r:id="rId14"/>
    <p:sldId id="307" r:id="rId15"/>
    <p:sldId id="308" r:id="rId16"/>
    <p:sldId id="309" r:id="rId17"/>
    <p:sldId id="314" r:id="rId18"/>
    <p:sldId id="315" r:id="rId19"/>
    <p:sldId id="318" r:id="rId20"/>
    <p:sldId id="316" r:id="rId21"/>
    <p:sldId id="317" r:id="rId22"/>
    <p:sldId id="319" r:id="rId23"/>
    <p:sldId id="320" r:id="rId24"/>
    <p:sldId id="321" r:id="rId25"/>
    <p:sldId id="323" r:id="rId26"/>
    <p:sldId id="322" r:id="rId27"/>
    <p:sldId id="324" r:id="rId28"/>
    <p:sldId id="325" r:id="rId29"/>
    <p:sldId id="326" r:id="rId30"/>
    <p:sldId id="327" r:id="rId31"/>
    <p:sldId id="328" r:id="rId32"/>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A0982C-9A05-42DB-B35C-B5B7B7B9F87D}" type="datetimeFigureOut">
              <a:rPr lang="pt-BR" smtClean="0"/>
              <a:t>25/07/2020</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C4E0F2-23A9-4C0B-B746-C86FDB2B779D}" type="slidenum">
              <a:rPr lang="pt-BR" smtClean="0"/>
              <a:t>‹nº›</a:t>
            </a:fld>
            <a:endParaRPr lang="pt-BR"/>
          </a:p>
        </p:txBody>
      </p:sp>
    </p:spTree>
    <p:extLst>
      <p:ext uri="{BB962C8B-B14F-4D97-AF65-F5344CB8AC3E}">
        <p14:creationId xmlns:p14="http://schemas.microsoft.com/office/powerpoint/2010/main" val="428003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E7C4E0F2-23A9-4C0B-B746-C86FDB2B779D}" type="slidenum">
              <a:rPr lang="pt-BR" smtClean="0"/>
              <a:t>16</a:t>
            </a:fld>
            <a:endParaRPr lang="pt-BR"/>
          </a:p>
        </p:txBody>
      </p:sp>
    </p:spTree>
    <p:extLst>
      <p:ext uri="{BB962C8B-B14F-4D97-AF65-F5344CB8AC3E}">
        <p14:creationId xmlns:p14="http://schemas.microsoft.com/office/powerpoint/2010/main" val="2474453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título mestre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Date Placeholder 29"/>
          <p:cNvSpPr>
            <a:spLocks noGrp="1"/>
          </p:cNvSpPr>
          <p:nvPr>
            <p:ph type="dt" sz="half" idx="10"/>
          </p:nvPr>
        </p:nvSpPr>
        <p:spPr/>
        <p:txBody>
          <a:bodyPr/>
          <a:lstStyle/>
          <a:p>
            <a:fld id="{08F9DA74-560A-46BD-A781-6EF6FE998544}" type="datetimeFigureOut">
              <a:rPr lang="pt-BR" smtClean="0"/>
              <a:t>25/07/2020</a:t>
            </a:fld>
            <a:endParaRPr lang="pt-BR"/>
          </a:p>
        </p:txBody>
      </p:sp>
      <p:sp>
        <p:nvSpPr>
          <p:cNvPr id="19" name="Footer Placeholder 18"/>
          <p:cNvSpPr>
            <a:spLocks noGrp="1"/>
          </p:cNvSpPr>
          <p:nvPr>
            <p:ph type="ftr" sz="quarter" idx="11"/>
          </p:nvPr>
        </p:nvSpPr>
        <p:spPr/>
        <p:txBody>
          <a:bodyPr/>
          <a:lstStyle/>
          <a:p>
            <a:endParaRPr lang="pt-BR"/>
          </a:p>
        </p:txBody>
      </p:sp>
      <p:sp>
        <p:nvSpPr>
          <p:cNvPr id="27" name="Slide Number Placeholder 26"/>
          <p:cNvSpPr>
            <a:spLocks noGrp="1"/>
          </p:cNvSpPr>
          <p:nvPr>
            <p:ph type="sldNum" sz="quarter" idx="12"/>
          </p:nvPr>
        </p:nvSpPr>
        <p:spPr/>
        <p:txBody>
          <a:bodyPr/>
          <a:lstStyle/>
          <a:p>
            <a:fld id="{6C5C4A52-3601-4F05-97C7-052A33E72CA3}" type="slidenum">
              <a:rPr lang="pt-BR" smtClean="0"/>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t-BR" smtClean="0"/>
              <a:t>Clique para editar o título mestre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Date Placeholder 3"/>
          <p:cNvSpPr>
            <a:spLocks noGrp="1"/>
          </p:cNvSpPr>
          <p:nvPr>
            <p:ph type="dt" sz="half" idx="10"/>
          </p:nvPr>
        </p:nvSpPr>
        <p:spPr/>
        <p:txBody>
          <a:bodyPr/>
          <a:lstStyle/>
          <a:p>
            <a:fld id="{08F9DA74-560A-46BD-A781-6EF6FE998544}" type="datetimeFigureOut">
              <a:rPr lang="pt-BR" smtClean="0"/>
              <a:t>25/07/2020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C5C4A52-3601-4F05-97C7-052A33E72CA3}"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pt-BR" smtClean="0"/>
              <a:t>Clique para editar o título mestre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Date Placeholder 3"/>
          <p:cNvSpPr>
            <a:spLocks noGrp="1"/>
          </p:cNvSpPr>
          <p:nvPr>
            <p:ph type="dt" sz="half" idx="10"/>
          </p:nvPr>
        </p:nvSpPr>
        <p:spPr/>
        <p:txBody>
          <a:bodyPr/>
          <a:lstStyle/>
          <a:p>
            <a:fld id="{08F9DA74-560A-46BD-A781-6EF6FE998544}" type="datetimeFigureOut">
              <a:rPr lang="pt-BR" smtClean="0"/>
              <a:t>25/07/2020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C5C4A52-3601-4F05-97C7-052A33E72CA3}"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t-BR" smtClean="0"/>
              <a:t>Clique para editar o título mestre</a:t>
            </a:r>
            <a:endParaRPr kumimoji="0" lang="en-US"/>
          </a:p>
        </p:txBody>
      </p:sp>
      <p:sp>
        <p:nvSpPr>
          <p:cNvPr id="3" name="Content Placeholder 2"/>
          <p:cNvSpPr>
            <a:spLocks noGrp="1"/>
          </p:cNvSpPr>
          <p:nvPr>
            <p:ph idx="1"/>
          </p:nvPr>
        </p:nvSpPr>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Date Placeholder 3"/>
          <p:cNvSpPr>
            <a:spLocks noGrp="1"/>
          </p:cNvSpPr>
          <p:nvPr>
            <p:ph type="dt" sz="half" idx="10"/>
          </p:nvPr>
        </p:nvSpPr>
        <p:spPr/>
        <p:txBody>
          <a:bodyPr/>
          <a:lstStyle/>
          <a:p>
            <a:fld id="{08F9DA74-560A-46BD-A781-6EF6FE998544}" type="datetimeFigureOut">
              <a:rPr lang="pt-BR" smtClean="0"/>
              <a:t>25/07/2020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C5C4A52-3601-4F05-97C7-052A33E72CA3}"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título mestre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Date Placeholder 3"/>
          <p:cNvSpPr>
            <a:spLocks noGrp="1"/>
          </p:cNvSpPr>
          <p:nvPr>
            <p:ph type="dt" sz="half" idx="10"/>
          </p:nvPr>
        </p:nvSpPr>
        <p:spPr/>
        <p:txBody>
          <a:bodyPr/>
          <a:lstStyle/>
          <a:p>
            <a:fld id="{08F9DA74-560A-46BD-A781-6EF6FE998544}" type="datetimeFigureOut">
              <a:rPr lang="pt-BR" smtClean="0"/>
              <a:t>25/07/2020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C5C4A52-3601-4F05-97C7-052A33E72CA3}" type="slidenum">
              <a:rPr lang="pt-BR" smtClean="0"/>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pt-BR" smtClean="0"/>
              <a:t>Clique para editar o título mestre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Date Placeholder 4"/>
          <p:cNvSpPr>
            <a:spLocks noGrp="1"/>
          </p:cNvSpPr>
          <p:nvPr>
            <p:ph type="dt" sz="half" idx="10"/>
          </p:nvPr>
        </p:nvSpPr>
        <p:spPr/>
        <p:txBody>
          <a:bodyPr/>
          <a:lstStyle/>
          <a:p>
            <a:fld id="{08F9DA74-560A-46BD-A781-6EF6FE998544}" type="datetimeFigureOut">
              <a:rPr lang="pt-BR" smtClean="0"/>
              <a:t>25/07/2020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C5C4A52-3601-4F05-97C7-052A33E72CA3}"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pt-BR" smtClean="0"/>
              <a:t>Clique para editar o título mestre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Date Placeholder 6"/>
          <p:cNvSpPr>
            <a:spLocks noGrp="1"/>
          </p:cNvSpPr>
          <p:nvPr>
            <p:ph type="dt" sz="half" idx="10"/>
          </p:nvPr>
        </p:nvSpPr>
        <p:spPr/>
        <p:txBody>
          <a:bodyPr/>
          <a:lstStyle/>
          <a:p>
            <a:fld id="{08F9DA74-560A-46BD-A781-6EF6FE998544}" type="datetimeFigureOut">
              <a:rPr lang="pt-BR" smtClean="0"/>
              <a:t>25/07/2020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6C5C4A52-3601-4F05-97C7-052A33E72CA3}"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smtClean="0"/>
              <a:t>Clique para editar o título mestre</a:t>
            </a:r>
            <a:endParaRPr kumimoji="0" lang="en-US"/>
          </a:p>
        </p:txBody>
      </p:sp>
      <p:sp>
        <p:nvSpPr>
          <p:cNvPr id="3" name="Date Placeholder 2"/>
          <p:cNvSpPr>
            <a:spLocks noGrp="1"/>
          </p:cNvSpPr>
          <p:nvPr>
            <p:ph type="dt" sz="half" idx="10"/>
          </p:nvPr>
        </p:nvSpPr>
        <p:spPr/>
        <p:txBody>
          <a:bodyPr/>
          <a:lstStyle/>
          <a:p>
            <a:fld id="{08F9DA74-560A-46BD-A781-6EF6FE998544}" type="datetimeFigureOut">
              <a:rPr lang="pt-BR" smtClean="0"/>
              <a:t>25/07/2020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6C5C4A52-3601-4F05-97C7-052A33E72CA3}"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F9DA74-560A-46BD-A781-6EF6FE998544}" type="datetimeFigureOut">
              <a:rPr lang="pt-BR" smtClean="0"/>
              <a:t>25/07/2020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6C5C4A52-3601-4F05-97C7-052A33E72CA3}"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smtClean="0"/>
              <a:t>Clique para editar o título mestre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smtClean="0"/>
              <a:t>Clique para editar o texto mestre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Date Placeholder 4"/>
          <p:cNvSpPr>
            <a:spLocks noGrp="1"/>
          </p:cNvSpPr>
          <p:nvPr>
            <p:ph type="dt" sz="half" idx="10"/>
          </p:nvPr>
        </p:nvSpPr>
        <p:spPr/>
        <p:txBody>
          <a:bodyPr/>
          <a:lstStyle/>
          <a:p>
            <a:fld id="{08F9DA74-560A-46BD-A781-6EF6FE998544}" type="datetimeFigureOut">
              <a:rPr lang="pt-BR" smtClean="0"/>
              <a:t>25/07/2020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C5C4A52-3601-4F05-97C7-052A33E72CA3}"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smtClean="0"/>
              <a:t>Clique para editar o título mestre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5" name="Date Placeholder 4"/>
          <p:cNvSpPr>
            <a:spLocks noGrp="1"/>
          </p:cNvSpPr>
          <p:nvPr>
            <p:ph type="dt" sz="half" idx="10"/>
          </p:nvPr>
        </p:nvSpPr>
        <p:spPr/>
        <p:txBody>
          <a:bodyPr/>
          <a:lstStyle/>
          <a:p>
            <a:fld id="{08F9DA74-560A-46BD-A781-6EF6FE998544}" type="datetimeFigureOut">
              <a:rPr lang="pt-BR" smtClean="0"/>
              <a:t>25/07/2020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a:xfrm>
            <a:off x="8077200" y="6356350"/>
            <a:ext cx="609600" cy="365125"/>
          </a:xfrm>
        </p:spPr>
        <p:txBody>
          <a:bodyPr/>
          <a:lstStyle/>
          <a:p>
            <a:fld id="{6C5C4A52-3601-4F05-97C7-052A33E72CA3}" type="slidenum">
              <a:rPr lang="pt-BR" smtClean="0"/>
              <a:t>‹nº›</a:t>
            </a:fld>
            <a:endParaRPr lang="pt-B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smtClean="0"/>
              <a:t>Clique no ícone para adicionar uma imagem</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smtClean="0"/>
              <a:t>Clique para editar o título mestre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F9DA74-560A-46BD-A781-6EF6FE998544}" type="datetimeFigureOut">
              <a:rPr lang="pt-BR" smtClean="0"/>
              <a:t>25/07/2020</a:t>
            </a:fld>
            <a:endParaRPr lang="pt-B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C5C4A52-3601-4F05-97C7-052A33E72CA3}" type="slidenum">
              <a:rPr lang="pt-BR" smtClean="0"/>
              <a:t>‹nº›</a:t>
            </a:fld>
            <a:endParaRPr lang="pt-B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youtube.com/watch?v=bJmboP4q53Y&amp;t=366s" TargetMode="External"/><Relationship Id="rId2" Type="http://schemas.openxmlformats.org/officeDocument/2006/relationships/hyperlink" Target="https://www.youtube.com/watch?v=UKsr0MXAbL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algn="just"/>
            <a:r>
              <a:rPr lang="pt-BR" b="1" dirty="0" smtClean="0">
                <a:latin typeface="Times New Roman" panose="02020603050405020304" pitchFamily="18" charset="0"/>
                <a:cs typeface="Times New Roman" panose="02020603050405020304" pitchFamily="18" charset="0"/>
              </a:rPr>
              <a:t>Manuel Bandeira</a:t>
            </a:r>
            <a:r>
              <a:rPr lang="pt-BR" dirty="0" smtClean="0">
                <a:latin typeface="Times New Roman" panose="02020603050405020304" pitchFamily="18" charset="0"/>
                <a:cs typeface="Times New Roman" panose="02020603050405020304" pitchFamily="18" charset="0"/>
              </a:rPr>
              <a:t>: nasceu em 19/4/1886, no </a:t>
            </a:r>
            <a:r>
              <a:rPr lang="pt-BR" b="1" dirty="0" smtClean="0">
                <a:latin typeface="Times New Roman" panose="02020603050405020304" pitchFamily="18" charset="0"/>
                <a:cs typeface="Times New Roman" panose="02020603050405020304" pitchFamily="18" charset="0"/>
              </a:rPr>
              <a:t>Recife/PE</a:t>
            </a:r>
            <a:r>
              <a:rPr lang="pt-BR" dirty="0" smtClean="0">
                <a:latin typeface="Times New Roman" panose="02020603050405020304" pitchFamily="18" charset="0"/>
                <a:cs typeface="Times New Roman" panose="02020603050405020304" pitchFamily="18" charset="0"/>
              </a:rPr>
              <a:t>, membro de uma proeminente família de juristas e políticos. Seu </a:t>
            </a:r>
            <a:r>
              <a:rPr lang="pt-BR" b="1" dirty="0" smtClean="0">
                <a:latin typeface="Times New Roman" panose="02020603050405020304" pitchFamily="18" charset="0"/>
                <a:cs typeface="Times New Roman" panose="02020603050405020304" pitchFamily="18" charset="0"/>
              </a:rPr>
              <a:t>pai era engenheiro</a:t>
            </a:r>
            <a:r>
              <a:rPr lang="pt-BR" dirty="0" smtClean="0">
                <a:latin typeface="Times New Roman" panose="02020603050405020304" pitchFamily="18" charset="0"/>
                <a:cs typeface="Times New Roman" panose="02020603050405020304" pitchFamily="18" charset="0"/>
              </a:rPr>
              <a:t> e, por conta dessa profissão, a família se muda para o </a:t>
            </a:r>
            <a:r>
              <a:rPr lang="pt-BR" b="1" dirty="0" smtClean="0">
                <a:latin typeface="Times New Roman" panose="02020603050405020304" pitchFamily="18" charset="0"/>
                <a:cs typeface="Times New Roman" panose="02020603050405020304" pitchFamily="18" charset="0"/>
              </a:rPr>
              <a:t>Rio de Janeiro</a:t>
            </a:r>
            <a:r>
              <a:rPr lang="pt-BR" dirty="0" smtClean="0">
                <a:latin typeface="Times New Roman" panose="02020603050405020304" pitchFamily="18" charset="0"/>
                <a:cs typeface="Times New Roman" panose="02020603050405020304" pitchFamily="18" charset="0"/>
              </a:rPr>
              <a:t>, onde ele frequenta o </a:t>
            </a:r>
            <a:r>
              <a:rPr lang="pt-BR" b="1" dirty="0" smtClean="0">
                <a:latin typeface="Times New Roman" panose="02020603050405020304" pitchFamily="18" charset="0"/>
                <a:cs typeface="Times New Roman" panose="02020603050405020304" pitchFamily="18" charset="0"/>
              </a:rPr>
              <a:t>Colégio Pedro II</a:t>
            </a:r>
            <a:r>
              <a:rPr lang="pt-BR" dirty="0" smtClean="0">
                <a:latin typeface="Times New Roman" panose="02020603050405020304" pitchFamily="18" charset="0"/>
                <a:cs typeface="Times New Roman" panose="02020603050405020304" pitchFamily="18" charset="0"/>
              </a:rPr>
              <a:t>. </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3861048"/>
            <a:ext cx="3906698" cy="2599730"/>
          </a:xfrm>
          <a:prstGeom prst="rect">
            <a:avLst/>
          </a:prstGeom>
        </p:spPr>
      </p:pic>
    </p:spTree>
    <p:extLst>
      <p:ext uri="{BB962C8B-B14F-4D97-AF65-F5344CB8AC3E}">
        <p14:creationId xmlns:p14="http://schemas.microsoft.com/office/powerpoint/2010/main" val="36115736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normAutofit/>
          </a:bodyPr>
          <a:lstStyle/>
          <a:p>
            <a:pPr marL="0" indent="0">
              <a:buNone/>
            </a:pPr>
            <a:r>
              <a:rPr lang="pt-BR" b="1" dirty="0">
                <a:latin typeface="Times New Roman" panose="02020603050405020304" pitchFamily="18" charset="0"/>
                <a:cs typeface="Times New Roman" panose="02020603050405020304" pitchFamily="18" charset="0"/>
              </a:rPr>
              <a:t>Poema tirado de uma notícia de </a:t>
            </a:r>
            <a:r>
              <a:rPr lang="pt-BR" b="1" dirty="0" smtClean="0">
                <a:latin typeface="Times New Roman" panose="02020603050405020304" pitchFamily="18" charset="0"/>
                <a:cs typeface="Times New Roman" panose="02020603050405020304" pitchFamily="18" charset="0"/>
              </a:rPr>
              <a:t>jornal</a:t>
            </a:r>
            <a:endParaRPr lang="pt-BR" dirty="0">
              <a:latin typeface="Times New Roman" panose="02020603050405020304" pitchFamily="18" charset="0"/>
              <a:cs typeface="Times New Roman" panose="02020603050405020304" pitchFamily="18" charset="0"/>
            </a:endParaRPr>
          </a:p>
          <a:p>
            <a:pPr marL="0" indent="0">
              <a:buNone/>
            </a:pPr>
            <a:r>
              <a:rPr lang="pt-BR" dirty="0">
                <a:latin typeface="Times New Roman" panose="02020603050405020304" pitchFamily="18" charset="0"/>
                <a:cs typeface="Times New Roman" panose="02020603050405020304" pitchFamily="18" charset="0"/>
              </a:rPr>
              <a:t>João Gostoso era carregador de feira livre e morava no </a:t>
            </a:r>
            <a:r>
              <a:rPr lang="pt-BR" dirty="0">
                <a:latin typeface="Times New Roman" panose="02020603050405020304" pitchFamily="18" charset="0"/>
                <a:cs typeface="Times New Roman" panose="02020603050405020304" pitchFamily="18" charset="0"/>
              </a:rPr>
              <a:t>[</a:t>
            </a:r>
            <a:r>
              <a:rPr lang="pt-BR" dirty="0" smtClean="0">
                <a:latin typeface="Times New Roman" panose="02020603050405020304" pitchFamily="18" charset="0"/>
                <a:cs typeface="Times New Roman" panose="02020603050405020304" pitchFamily="18" charset="0"/>
              </a:rPr>
              <a:t>morro </a:t>
            </a:r>
            <a:r>
              <a:rPr lang="pt-BR" dirty="0">
                <a:latin typeface="Times New Roman" panose="02020603050405020304" pitchFamily="18" charset="0"/>
                <a:cs typeface="Times New Roman" panose="02020603050405020304" pitchFamily="18" charset="0"/>
              </a:rPr>
              <a:t>da Babilônia num barracão sem número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Uma noite ele chegou no bar Vinte de Novembro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Bebeu</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Cantou</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Dançou</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Depois se atirou na lagoa Rodrigo de Freitas e morreu afogado.</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7864" y="4797152"/>
            <a:ext cx="2214690" cy="1906580"/>
          </a:xfrm>
          <a:prstGeom prst="rect">
            <a:avLst/>
          </a:prstGeom>
        </p:spPr>
      </p:pic>
    </p:spTree>
    <p:extLst>
      <p:ext uri="{BB962C8B-B14F-4D97-AF65-F5344CB8AC3E}">
        <p14:creationId xmlns:p14="http://schemas.microsoft.com/office/powerpoint/2010/main" val="1093243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normAutofit/>
          </a:bodyPr>
          <a:lstStyle/>
          <a:p>
            <a:pPr algn="just"/>
            <a:r>
              <a:rPr lang="pt-BR" b="1" dirty="0" smtClean="0">
                <a:latin typeface="Times New Roman" panose="02020603050405020304" pitchFamily="18" charset="0"/>
                <a:cs typeface="Times New Roman" panose="02020603050405020304" pitchFamily="18" charset="0"/>
              </a:rPr>
              <a:t>Características da obra</a:t>
            </a:r>
            <a:r>
              <a:rPr lang="pt-BR" dirty="0" smtClean="0">
                <a:latin typeface="Times New Roman" panose="02020603050405020304" pitchFamily="18" charset="0"/>
                <a:cs typeface="Times New Roman" panose="02020603050405020304" pitchFamily="18" charset="0"/>
              </a:rPr>
              <a:t>:</a:t>
            </a:r>
          </a:p>
          <a:p>
            <a:pPr algn="just"/>
            <a:r>
              <a:rPr lang="pt-BR" dirty="0">
                <a:latin typeface="Times New Roman" panose="02020603050405020304" pitchFamily="18" charset="0"/>
                <a:cs typeface="Times New Roman" panose="02020603050405020304" pitchFamily="18" charset="0"/>
              </a:rPr>
              <a:t>3</a:t>
            </a:r>
            <a:r>
              <a:rPr lang="pt-BR" dirty="0" smtClean="0">
                <a:latin typeface="Times New Roman" panose="02020603050405020304" pitchFamily="18" charset="0"/>
                <a:cs typeface="Times New Roman" panose="02020603050405020304" pitchFamily="18" charset="0"/>
              </a:rPr>
              <a:t>) </a:t>
            </a:r>
            <a:r>
              <a:rPr lang="pt-BR" b="1" dirty="0" smtClean="0">
                <a:latin typeface="Times New Roman" panose="02020603050405020304" pitchFamily="18" charset="0"/>
                <a:cs typeface="Times New Roman" panose="02020603050405020304" pitchFamily="18" charset="0"/>
              </a:rPr>
              <a:t>Lirismo</a:t>
            </a:r>
            <a:r>
              <a:rPr lang="pt-BR" dirty="0" smtClean="0">
                <a:latin typeface="Times New Roman" panose="02020603050405020304" pitchFamily="18" charset="0"/>
                <a:cs typeface="Times New Roman" panose="02020603050405020304" pitchFamily="18" charset="0"/>
              </a:rPr>
              <a:t>: retoma, com sentimento, temas românticos, como a saudade, a infância, a morte e a solidão, mas sem recair no sentimentalismo típico do Romantismo.</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728" y="3565573"/>
            <a:ext cx="4555951" cy="3031778"/>
          </a:xfrm>
          <a:prstGeom prst="rect">
            <a:avLst/>
          </a:prstGeom>
        </p:spPr>
      </p:pic>
    </p:spTree>
    <p:extLst>
      <p:ext uri="{BB962C8B-B14F-4D97-AF65-F5344CB8AC3E}">
        <p14:creationId xmlns:p14="http://schemas.microsoft.com/office/powerpoint/2010/main" val="4177693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normAutofit fontScale="92500" lnSpcReduction="20000"/>
          </a:bodyPr>
          <a:lstStyle/>
          <a:p>
            <a:pPr marL="0" indent="0">
              <a:buNone/>
            </a:pPr>
            <a:r>
              <a:rPr lang="pt-BR" b="1" u="sng" dirty="0">
                <a:latin typeface="Times New Roman" panose="02020603050405020304" pitchFamily="18" charset="0"/>
                <a:cs typeface="Times New Roman" panose="02020603050405020304" pitchFamily="18" charset="0"/>
              </a:rPr>
              <a:t>Momento num </a:t>
            </a:r>
            <a:r>
              <a:rPr lang="pt-BR" b="1" u="sng" dirty="0" smtClean="0">
                <a:latin typeface="Times New Roman" panose="02020603050405020304" pitchFamily="18" charset="0"/>
                <a:cs typeface="Times New Roman" panose="02020603050405020304" pitchFamily="18" charset="0"/>
              </a:rPr>
              <a:t>café</a:t>
            </a:r>
          </a:p>
          <a:p>
            <a:endParaRPr lang="pt-BR" b="1" dirty="0">
              <a:latin typeface="Times New Roman" panose="02020603050405020304" pitchFamily="18" charset="0"/>
              <a:cs typeface="Times New Roman" panose="02020603050405020304" pitchFamily="18" charset="0"/>
            </a:endParaRPr>
          </a:p>
          <a:p>
            <a:pPr marL="0" indent="0">
              <a:buNone/>
            </a:pPr>
            <a:r>
              <a:rPr lang="pt-BR" dirty="0">
                <a:latin typeface="Times New Roman" panose="02020603050405020304" pitchFamily="18" charset="0"/>
                <a:cs typeface="Times New Roman" panose="02020603050405020304" pitchFamily="18" charset="0"/>
              </a:rPr>
              <a:t>Quando o enterro passou</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Os homens que se achavam no café</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Tiraram o chapéu maquinalmente</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Saudavam o morto distraídos</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Estavam todos voltados para a vida</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Absortos na vida</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Confiantes na vida</a:t>
            </a:r>
            <a:r>
              <a:rPr lang="pt-BR" dirty="0" smtClean="0">
                <a:latin typeface="Times New Roman" panose="02020603050405020304" pitchFamily="18" charset="0"/>
                <a:cs typeface="Times New Roman" panose="02020603050405020304" pitchFamily="18" charset="0"/>
              </a:rPr>
              <a:t>.</a:t>
            </a:r>
          </a:p>
          <a:p>
            <a:pPr marL="0" indent="0">
              <a:buNone/>
            </a:pPr>
            <a:endParaRPr lang="pt-BR" dirty="0">
              <a:latin typeface="Times New Roman" panose="02020603050405020304" pitchFamily="18" charset="0"/>
              <a:cs typeface="Times New Roman" panose="02020603050405020304" pitchFamily="18" charset="0"/>
            </a:endParaRPr>
          </a:p>
          <a:p>
            <a:pPr marL="0" indent="0">
              <a:buNone/>
            </a:pPr>
            <a:r>
              <a:rPr lang="pt-BR" dirty="0">
                <a:latin typeface="Times New Roman" panose="02020603050405020304" pitchFamily="18" charset="0"/>
                <a:cs typeface="Times New Roman" panose="02020603050405020304" pitchFamily="18" charset="0"/>
              </a:rPr>
              <a:t>Um no entanto se descobriu num gesto largo e demorado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Olhando o esquife longamente</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Este sabia que a vida é uma agitação feroz e sem finalidade</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Que a vida é traição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E saudava a matéria que passava</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Liberta para sempre da alma extinta.</a:t>
            </a:r>
          </a:p>
          <a:p>
            <a:pPr marL="0" indent="0" algn="just">
              <a:buNone/>
            </a:pP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2080" y="1628800"/>
            <a:ext cx="3470498" cy="2589525"/>
          </a:xfrm>
          <a:prstGeom prst="rect">
            <a:avLst/>
          </a:prstGeom>
        </p:spPr>
      </p:pic>
    </p:spTree>
    <p:extLst>
      <p:ext uri="{BB962C8B-B14F-4D97-AF65-F5344CB8AC3E}">
        <p14:creationId xmlns:p14="http://schemas.microsoft.com/office/powerpoint/2010/main" val="1210409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normAutofit/>
          </a:bodyPr>
          <a:lstStyle/>
          <a:p>
            <a:pPr algn="just"/>
            <a:r>
              <a:rPr lang="pt-BR" b="1" dirty="0" smtClean="0">
                <a:latin typeface="Times New Roman" panose="02020603050405020304" pitchFamily="18" charset="0"/>
                <a:cs typeface="Times New Roman" panose="02020603050405020304" pitchFamily="18" charset="0"/>
              </a:rPr>
              <a:t>Poema “Vou-me embora pra </a:t>
            </a:r>
            <a:r>
              <a:rPr lang="pt-BR" b="1" dirty="0" err="1" smtClean="0">
                <a:latin typeface="Times New Roman" panose="02020603050405020304" pitchFamily="18" charset="0"/>
                <a:cs typeface="Times New Roman" panose="02020603050405020304" pitchFamily="18" charset="0"/>
              </a:rPr>
              <a:t>Pasárgada</a:t>
            </a:r>
            <a:r>
              <a:rPr lang="pt-BR" b="1" dirty="0" smtClean="0">
                <a:latin typeface="Times New Roman" panose="02020603050405020304" pitchFamily="18" charset="0"/>
                <a:cs typeface="Times New Roman" panose="02020603050405020304" pitchFamily="18" charset="0"/>
              </a:rPr>
              <a:t>”</a:t>
            </a:r>
            <a:r>
              <a:rPr lang="pt-BR" dirty="0" smtClean="0">
                <a:latin typeface="Times New Roman" panose="02020603050405020304" pitchFamily="18" charset="0"/>
                <a:cs typeface="Times New Roman" panose="02020603050405020304" pitchFamily="18" charset="0"/>
              </a:rPr>
              <a:t>: foi o poema de mais longa gestação em toda a minha obra (...) Esse nome de </a:t>
            </a:r>
            <a:r>
              <a:rPr lang="pt-BR" dirty="0" err="1" smtClean="0">
                <a:latin typeface="Times New Roman" panose="02020603050405020304" pitchFamily="18" charset="0"/>
                <a:cs typeface="Times New Roman" panose="02020603050405020304" pitchFamily="18" charset="0"/>
              </a:rPr>
              <a:t>Pasárgada</a:t>
            </a:r>
            <a:r>
              <a:rPr lang="pt-BR" dirty="0" smtClean="0">
                <a:latin typeface="Times New Roman" panose="02020603050405020304" pitchFamily="18" charset="0"/>
                <a:cs typeface="Times New Roman" panose="02020603050405020304" pitchFamily="18" charset="0"/>
              </a:rPr>
              <a:t>, que significa “campos persas”, suscitou na minha imaginação uma paisagem fabulosa, um país de delícia (...) Mais de vinte anos depois (...) num momento de fundo desânimo, da mais aguda doença, saltou-me de súbito do subconsciente esse grito estapafúrdio: “Vou-me embora pra </a:t>
            </a:r>
            <a:r>
              <a:rPr lang="pt-BR" dirty="0" err="1" smtClean="0">
                <a:latin typeface="Times New Roman" panose="02020603050405020304" pitchFamily="18" charset="0"/>
                <a:cs typeface="Times New Roman" panose="02020603050405020304" pitchFamily="18" charset="0"/>
              </a:rPr>
              <a:t>Pasárgada</a:t>
            </a:r>
            <a:r>
              <a:rPr lang="pt-BR" dirty="0" smtClean="0">
                <a:latin typeface="Times New Roman" panose="02020603050405020304" pitchFamily="18" charset="0"/>
                <a:cs typeface="Times New Roman" panose="02020603050405020304" pitchFamily="18" charset="0"/>
              </a:rPr>
              <a:t>!”.</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5021" y="4937782"/>
            <a:ext cx="2743200" cy="1666875"/>
          </a:xfrm>
          <a:prstGeom prst="rect">
            <a:avLst/>
          </a:prstGeom>
        </p:spPr>
      </p:pic>
    </p:spTree>
    <p:extLst>
      <p:ext uri="{BB962C8B-B14F-4D97-AF65-F5344CB8AC3E}">
        <p14:creationId xmlns:p14="http://schemas.microsoft.com/office/powerpoint/2010/main" val="32443394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6" name="Rectangle 1"/>
          <p:cNvSpPr>
            <a:spLocks noGrp="1" noChangeArrowheads="1"/>
          </p:cNvSpPr>
          <p:nvPr>
            <p:ph idx="1"/>
          </p:nvPr>
        </p:nvSpPr>
        <p:spPr bwMode="auto">
          <a:xfrm>
            <a:off x="1763688" y="974465"/>
            <a:ext cx="5544616" cy="6278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0" lang="pt-BR" altLang="pt-BR" sz="1600" b="1" i="0" u="none" strike="noStrike" cap="none" normalizeH="0" baseline="0" dirty="0" smtClean="0">
                <a:ln>
                  <a:noFill/>
                </a:ln>
                <a:effectLst/>
                <a:latin typeface="Times New Roman" panose="02020603050405020304" pitchFamily="18" charset="0"/>
                <a:cs typeface="Times New Roman" panose="02020603050405020304" pitchFamily="18" charset="0"/>
              </a:rPr>
              <a:t>Vou-me Embora pra </a:t>
            </a:r>
            <a:r>
              <a:rPr kumimoji="0" lang="pt-BR" altLang="pt-BR" sz="1600" b="1" i="0" u="none" strike="noStrike" cap="none" normalizeH="0" baseline="0" dirty="0" err="1" smtClean="0">
                <a:ln>
                  <a:noFill/>
                </a:ln>
                <a:effectLst/>
                <a:latin typeface="Times New Roman" panose="02020603050405020304" pitchFamily="18" charset="0"/>
                <a:cs typeface="Times New Roman" panose="02020603050405020304" pitchFamily="18" charset="0"/>
              </a:rPr>
              <a:t>Pasárgada</a:t>
            </a:r>
            <a:endParaRPr kumimoji="0" lang="pt-BR" altLang="pt-BR" sz="1600" b="1" i="0" u="none" strike="noStrike" cap="none" normalizeH="0" baseline="0" dirty="0" smtClean="0">
              <a:ln>
                <a:noFill/>
              </a:ln>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pt-BR" altLang="pt-B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r>
            <a:br>
              <a:rPr kumimoji="0" lang="pt-BR" altLang="pt-B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br>
            <a:r>
              <a:rPr kumimoji="0" lang="pt-BR" altLang="pt-B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Vou-me embora pra </a:t>
            </a:r>
            <a:r>
              <a:rPr kumimoji="0" lang="pt-BR" altLang="pt-BR"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Pasárgada</a:t>
            </a:r>
            <a:r>
              <a:rPr kumimoji="0" lang="pt-BR" altLang="pt-B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r>
            <a:br>
              <a:rPr kumimoji="0" lang="pt-BR" altLang="pt-B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br>
            <a:r>
              <a:rPr kumimoji="0" lang="pt-BR" altLang="pt-B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Lá sou amigo do rei</a:t>
            </a:r>
            <a:br>
              <a:rPr kumimoji="0" lang="pt-BR" altLang="pt-B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br>
            <a:r>
              <a:rPr kumimoji="0" lang="pt-BR" altLang="pt-B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Lá tenho a mulher que eu quero</a:t>
            </a:r>
            <a:br>
              <a:rPr kumimoji="0" lang="pt-BR" altLang="pt-B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br>
            <a:r>
              <a:rPr kumimoji="0" lang="pt-BR" altLang="pt-B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Na cama que escolherei</a:t>
            </a:r>
          </a:p>
          <a:p>
            <a:pPr marL="0" marR="0" lvl="0" indent="0" algn="ctr" defTabSz="914400" rtl="0" eaLnBrk="0" fontAlgn="base" latinLnBrk="0" hangingPunct="0">
              <a:lnSpc>
                <a:spcPct val="150000"/>
              </a:lnSpc>
              <a:spcBef>
                <a:spcPct val="0"/>
              </a:spcBef>
              <a:spcAft>
                <a:spcPct val="0"/>
              </a:spcAft>
              <a:buClrTx/>
              <a:buSzTx/>
              <a:buFontTx/>
              <a:buNone/>
              <a:tabLst/>
            </a:pPr>
            <a:endParaRPr kumimoji="0" lang="pt-BR" altLang="pt-B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pt-BR" altLang="pt-B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Vou-me embora pra </a:t>
            </a:r>
            <a:r>
              <a:rPr kumimoji="0" lang="pt-BR" altLang="pt-BR"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Pasárgada</a:t>
            </a:r>
            <a:r>
              <a:rPr kumimoji="0" lang="pt-BR" altLang="pt-B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r>
            <a:br>
              <a:rPr kumimoji="0" lang="pt-BR" altLang="pt-B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br>
            <a: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t>Vou-me embora pra </a:t>
            </a:r>
            <a:r>
              <a:rPr kumimoji="0" lang="pt-BR" altLang="pt-BR" sz="1600" b="0" i="0" u="none" strike="noStrike" cap="none" normalizeH="0" baseline="0" dirty="0" err="1" smtClean="0">
                <a:ln>
                  <a:noFill/>
                </a:ln>
                <a:solidFill>
                  <a:schemeClr val="tx1"/>
                </a:solidFill>
                <a:effectLst/>
                <a:latin typeface="Times New Roman" panose="02020603050405020304" pitchFamily="18" charset="0"/>
                <a:ea typeface="MS Mincho"/>
                <a:cs typeface="Times New Roman" panose="02020603050405020304" pitchFamily="18" charset="0"/>
              </a:rPr>
              <a:t>Pasárgada</a:t>
            </a:r>
            <a: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t/>
            </a:r>
            <a:b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br>
            <a: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t>Aqui eu não sou feliz</a:t>
            </a:r>
            <a:b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br>
            <a: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t>Lá a existência é uma aventura</a:t>
            </a:r>
            <a:b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br>
            <a: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t>De tal modo inconsequente</a:t>
            </a:r>
            <a:b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br>
            <a: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t>Que Joana a Louca de Espanha</a:t>
            </a:r>
            <a:b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br>
            <a: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t>Rainha e falsa demente</a:t>
            </a:r>
            <a:b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br>
            <a: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t>Vem a ser contraparente</a:t>
            </a:r>
            <a:b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br>
            <a:r>
              <a:rPr kumimoji="0" lang="pt-BR" altLang="pt-BR" sz="1600" b="0"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t>Da nora que nunca tive</a:t>
            </a:r>
            <a:endParaRPr kumimoji="0" lang="pt-BR" altLang="pt-B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pt-BR" altLang="pt-BR" sz="1800" b="0" i="0" u="none" strike="noStrike" cap="none" normalizeH="0" baseline="0" dirty="0" smtClean="0">
                <a:ln>
                  <a:noFill/>
                </a:ln>
                <a:solidFill>
                  <a:schemeClr val="tx1"/>
                </a:solidFill>
                <a:effectLst/>
                <a:latin typeface="Arial" panose="020B0604020202020204" pitchFamily="34" charset="0"/>
              </a:rPr>
              <a:t> </a:t>
            </a:r>
          </a:p>
        </p:txBody>
      </p:sp>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2340591"/>
            <a:ext cx="2184237" cy="3019050"/>
          </a:xfrm>
          <a:prstGeom prst="rect">
            <a:avLst/>
          </a:prstGeom>
        </p:spPr>
      </p:pic>
      <p:pic>
        <p:nvPicPr>
          <p:cNvPr id="8" name="Imagem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547" y="2348880"/>
            <a:ext cx="2184237" cy="3019050"/>
          </a:xfrm>
          <a:prstGeom prst="rect">
            <a:avLst/>
          </a:prstGeom>
        </p:spPr>
      </p:pic>
    </p:spTree>
    <p:extLst>
      <p:ext uri="{BB962C8B-B14F-4D97-AF65-F5344CB8AC3E}">
        <p14:creationId xmlns:p14="http://schemas.microsoft.com/office/powerpoint/2010/main" val="3407166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6" name="Rectangle 1"/>
          <p:cNvSpPr>
            <a:spLocks noGrp="1" noChangeArrowheads="1"/>
          </p:cNvSpPr>
          <p:nvPr>
            <p:ph idx="1"/>
          </p:nvPr>
        </p:nvSpPr>
        <p:spPr bwMode="auto">
          <a:xfrm>
            <a:off x="1763688" y="1466906"/>
            <a:ext cx="5544616"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algn="ctr" eaLnBrk="0" fontAlgn="base" hangingPunct="0">
              <a:lnSpc>
                <a:spcPct val="150000"/>
              </a:lnSpc>
              <a:spcBef>
                <a:spcPct val="0"/>
              </a:spcBef>
              <a:spcAft>
                <a:spcPct val="0"/>
              </a:spcAft>
              <a:buClrTx/>
              <a:buSzTx/>
              <a:buNone/>
            </a:pPr>
            <a:r>
              <a:rPr lang="pt-BR" altLang="pt-BR" sz="1600" dirty="0">
                <a:latin typeface="Times New Roman" panose="02020603050405020304" pitchFamily="18" charset="0"/>
                <a:ea typeface="MS Mincho"/>
                <a:cs typeface="Times New Roman" panose="02020603050405020304" pitchFamily="18" charset="0"/>
              </a:rPr>
              <a:t>E como farei </a:t>
            </a:r>
            <a:r>
              <a:rPr lang="pt-BR" altLang="pt-BR" sz="1600" dirty="0" smtClean="0">
                <a:latin typeface="Times New Roman" panose="02020603050405020304" pitchFamily="18" charset="0"/>
                <a:ea typeface="MS Mincho"/>
                <a:cs typeface="Times New Roman" panose="02020603050405020304" pitchFamily="18" charset="0"/>
              </a:rPr>
              <a:t>ginástica</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Andarei de </a:t>
            </a:r>
            <a:r>
              <a:rPr lang="pt-BR" altLang="pt-BR" sz="1600" dirty="0" smtClean="0">
                <a:latin typeface="Times New Roman" panose="02020603050405020304" pitchFamily="18" charset="0"/>
                <a:ea typeface="MS Mincho"/>
                <a:cs typeface="Times New Roman" panose="02020603050405020304" pitchFamily="18" charset="0"/>
              </a:rPr>
              <a:t>bicicleta</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Montarei em burro </a:t>
            </a:r>
            <a:r>
              <a:rPr lang="pt-BR" altLang="pt-BR" sz="1600" dirty="0" smtClean="0">
                <a:latin typeface="Times New Roman" panose="02020603050405020304" pitchFamily="18" charset="0"/>
                <a:ea typeface="MS Mincho"/>
                <a:cs typeface="Times New Roman" panose="02020603050405020304" pitchFamily="18" charset="0"/>
              </a:rPr>
              <a:t>brabo</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Subirei no </a:t>
            </a:r>
            <a:r>
              <a:rPr lang="pt-BR" altLang="pt-BR" sz="1600" dirty="0" smtClean="0">
                <a:latin typeface="Times New Roman" panose="02020603050405020304" pitchFamily="18" charset="0"/>
                <a:ea typeface="MS Mincho"/>
                <a:cs typeface="Times New Roman" panose="02020603050405020304" pitchFamily="18" charset="0"/>
              </a:rPr>
              <a:t>pau-de-sebo</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Tomarei banhos de mar</a:t>
            </a:r>
            <a:r>
              <a:rPr lang="pt-BR" altLang="pt-BR" sz="1600" dirty="0" smtClean="0">
                <a:latin typeface="Times New Roman" panose="02020603050405020304" pitchFamily="18" charset="0"/>
                <a:ea typeface="MS Mincho"/>
                <a:cs typeface="Times New Roman" panose="02020603050405020304" pitchFamily="18" charset="0"/>
              </a:rPr>
              <a:t>!</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E quando estiver </a:t>
            </a:r>
            <a:r>
              <a:rPr lang="pt-BR" altLang="pt-BR" sz="1600" dirty="0" smtClean="0">
                <a:latin typeface="Times New Roman" panose="02020603050405020304" pitchFamily="18" charset="0"/>
                <a:ea typeface="MS Mincho"/>
                <a:cs typeface="Times New Roman" panose="02020603050405020304" pitchFamily="18" charset="0"/>
              </a:rPr>
              <a:t>cansado</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Deito na beira do </a:t>
            </a:r>
            <a:r>
              <a:rPr lang="pt-BR" altLang="pt-BR" sz="1600" dirty="0" smtClean="0">
                <a:latin typeface="Times New Roman" panose="02020603050405020304" pitchFamily="18" charset="0"/>
                <a:ea typeface="MS Mincho"/>
                <a:cs typeface="Times New Roman" panose="02020603050405020304" pitchFamily="18" charset="0"/>
              </a:rPr>
              <a:t>rio</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Mando chamar a </a:t>
            </a:r>
            <a:r>
              <a:rPr lang="pt-BR" altLang="pt-BR" sz="1600" dirty="0" smtClean="0">
                <a:latin typeface="Times New Roman" panose="02020603050405020304" pitchFamily="18" charset="0"/>
                <a:ea typeface="MS Mincho"/>
                <a:cs typeface="Times New Roman" panose="02020603050405020304" pitchFamily="18" charset="0"/>
              </a:rPr>
              <a:t>mãe-d'água</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Pra me contar as </a:t>
            </a:r>
            <a:r>
              <a:rPr lang="pt-BR" altLang="pt-BR" sz="1600" dirty="0" smtClean="0">
                <a:latin typeface="Times New Roman" panose="02020603050405020304" pitchFamily="18" charset="0"/>
                <a:ea typeface="MS Mincho"/>
                <a:cs typeface="Times New Roman" panose="02020603050405020304" pitchFamily="18" charset="0"/>
              </a:rPr>
              <a:t>histórias</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Que no tempo de eu </a:t>
            </a:r>
            <a:r>
              <a:rPr lang="pt-BR" altLang="pt-BR" sz="1600" dirty="0" smtClean="0">
                <a:latin typeface="Times New Roman" panose="02020603050405020304" pitchFamily="18" charset="0"/>
                <a:ea typeface="MS Mincho"/>
                <a:cs typeface="Times New Roman" panose="02020603050405020304" pitchFamily="18" charset="0"/>
              </a:rPr>
              <a:t>menino</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Rosa vinha me </a:t>
            </a:r>
            <a:r>
              <a:rPr lang="pt-BR" altLang="pt-BR" sz="1600" dirty="0" smtClean="0">
                <a:latin typeface="Times New Roman" panose="02020603050405020304" pitchFamily="18" charset="0"/>
                <a:ea typeface="MS Mincho"/>
                <a:cs typeface="Times New Roman" panose="02020603050405020304" pitchFamily="18" charset="0"/>
              </a:rPr>
              <a:t>contar</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Vou-me embora pra </a:t>
            </a:r>
            <a:r>
              <a:rPr lang="pt-BR" altLang="pt-BR" sz="1600" dirty="0" err="1">
                <a:latin typeface="Times New Roman" panose="02020603050405020304" pitchFamily="18" charset="0"/>
                <a:ea typeface="MS Mincho"/>
                <a:cs typeface="Times New Roman" panose="02020603050405020304" pitchFamily="18" charset="0"/>
              </a:rPr>
              <a:t>Pasárgada</a:t>
            </a:r>
            <a:endParaRPr lang="pt-BR" altLang="pt-BR" sz="1600" dirty="0">
              <a:latin typeface="Times New Roman" panose="02020603050405020304" pitchFamily="18" charset="0"/>
              <a:cs typeface="Times New Roman" panose="02020603050405020304" pitchFamily="18" charset="0"/>
            </a:endParaRPr>
          </a:p>
          <a:p>
            <a:pPr marL="0" lvl="0" indent="0" algn="ctr" eaLnBrk="0" fontAlgn="base" hangingPunct="0">
              <a:spcBef>
                <a:spcPct val="0"/>
              </a:spcBef>
              <a:spcAft>
                <a:spcPct val="0"/>
              </a:spcAft>
              <a:buClrTx/>
              <a:buSzTx/>
              <a:buNone/>
            </a:pPr>
            <a:r>
              <a:rPr lang="pt-BR" altLang="pt-BR" sz="3200" dirty="0">
                <a:latin typeface="Arial" panose="020B0604020202020204"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t-BR" altLang="pt-BR" sz="1800" b="0" i="0" u="none" strike="noStrike" cap="none" normalizeH="0" baseline="0" dirty="0" smtClean="0">
                <a:ln>
                  <a:noFill/>
                </a:ln>
                <a:solidFill>
                  <a:schemeClr val="tx1"/>
                </a:solidFill>
                <a:effectLst/>
                <a:latin typeface="Arial" panose="020B0604020202020204" pitchFamily="34" charset="0"/>
              </a:rPr>
              <a:t> </a:t>
            </a: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2200" y="1628800"/>
            <a:ext cx="2640641" cy="4122334"/>
          </a:xfrm>
          <a:prstGeom prst="rect">
            <a:avLst/>
          </a:prstGeom>
        </p:spPr>
      </p:pic>
    </p:spTree>
    <p:extLst>
      <p:ext uri="{BB962C8B-B14F-4D97-AF65-F5344CB8AC3E}">
        <p14:creationId xmlns:p14="http://schemas.microsoft.com/office/powerpoint/2010/main" val="41613077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116632"/>
            <a:ext cx="7756263" cy="576064"/>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6" name="Rectangle 1"/>
          <p:cNvSpPr>
            <a:spLocks noGrp="1" noChangeArrowheads="1"/>
          </p:cNvSpPr>
          <p:nvPr>
            <p:ph idx="1"/>
          </p:nvPr>
        </p:nvSpPr>
        <p:spPr bwMode="auto">
          <a:xfrm>
            <a:off x="1763688" y="543578"/>
            <a:ext cx="5544616" cy="7140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algn="ctr" eaLnBrk="0" fontAlgn="base" hangingPunct="0">
              <a:lnSpc>
                <a:spcPct val="150000"/>
              </a:lnSpc>
              <a:spcBef>
                <a:spcPct val="0"/>
              </a:spcBef>
              <a:spcAft>
                <a:spcPct val="0"/>
              </a:spcAft>
              <a:buClrTx/>
              <a:buSzTx/>
              <a:buNone/>
            </a:pPr>
            <a:r>
              <a:rPr lang="pt-BR" altLang="pt-BR" sz="1600" dirty="0">
                <a:latin typeface="Times New Roman" panose="02020603050405020304" pitchFamily="18" charset="0"/>
                <a:ea typeface="MS Mincho"/>
                <a:cs typeface="Times New Roman" panose="02020603050405020304" pitchFamily="18" charset="0"/>
              </a:rPr>
              <a:t>Em </a:t>
            </a:r>
            <a:r>
              <a:rPr lang="pt-BR" altLang="pt-BR" sz="1600" dirty="0" err="1">
                <a:latin typeface="Times New Roman" panose="02020603050405020304" pitchFamily="18" charset="0"/>
                <a:ea typeface="MS Mincho"/>
                <a:cs typeface="Times New Roman" panose="02020603050405020304" pitchFamily="18" charset="0"/>
              </a:rPr>
              <a:t>Pasárgada</a:t>
            </a:r>
            <a:r>
              <a:rPr lang="pt-BR" altLang="pt-BR" sz="1600" dirty="0">
                <a:latin typeface="Times New Roman" panose="02020603050405020304" pitchFamily="18" charset="0"/>
                <a:ea typeface="MS Mincho"/>
                <a:cs typeface="Times New Roman" panose="02020603050405020304" pitchFamily="18" charset="0"/>
              </a:rPr>
              <a:t> tem </a:t>
            </a:r>
            <a:r>
              <a:rPr lang="pt-BR" altLang="pt-BR" sz="1600" dirty="0" smtClean="0">
                <a:latin typeface="Times New Roman" panose="02020603050405020304" pitchFamily="18" charset="0"/>
                <a:ea typeface="MS Mincho"/>
                <a:cs typeface="Times New Roman" panose="02020603050405020304" pitchFamily="18" charset="0"/>
              </a:rPr>
              <a:t>tudo</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É outra </a:t>
            </a:r>
            <a:r>
              <a:rPr lang="pt-BR" altLang="pt-BR" sz="1600" dirty="0" smtClean="0">
                <a:latin typeface="Times New Roman" panose="02020603050405020304" pitchFamily="18" charset="0"/>
                <a:ea typeface="MS Mincho"/>
                <a:cs typeface="Times New Roman" panose="02020603050405020304" pitchFamily="18" charset="0"/>
              </a:rPr>
              <a:t>civilização</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Tem um processo </a:t>
            </a:r>
            <a:r>
              <a:rPr lang="pt-BR" altLang="pt-BR" sz="1600" dirty="0" smtClean="0">
                <a:latin typeface="Times New Roman" panose="02020603050405020304" pitchFamily="18" charset="0"/>
                <a:ea typeface="MS Mincho"/>
                <a:cs typeface="Times New Roman" panose="02020603050405020304" pitchFamily="18" charset="0"/>
              </a:rPr>
              <a:t>seguro</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De impedir a </a:t>
            </a:r>
            <a:r>
              <a:rPr lang="pt-BR" altLang="pt-BR" sz="1600" dirty="0" smtClean="0">
                <a:latin typeface="Times New Roman" panose="02020603050405020304" pitchFamily="18" charset="0"/>
                <a:ea typeface="MS Mincho"/>
                <a:cs typeface="Times New Roman" panose="02020603050405020304" pitchFamily="18" charset="0"/>
              </a:rPr>
              <a:t>concepção</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Tem telefone </a:t>
            </a:r>
            <a:r>
              <a:rPr lang="pt-BR" altLang="pt-BR" sz="1600" dirty="0" smtClean="0">
                <a:latin typeface="Times New Roman" panose="02020603050405020304" pitchFamily="18" charset="0"/>
                <a:ea typeface="MS Mincho"/>
                <a:cs typeface="Times New Roman" panose="02020603050405020304" pitchFamily="18" charset="0"/>
              </a:rPr>
              <a:t>automático</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Tem </a:t>
            </a:r>
            <a:r>
              <a:rPr lang="pt-BR" altLang="pt-BR" sz="1600" dirty="0" err="1">
                <a:latin typeface="Times New Roman" panose="02020603050405020304" pitchFamily="18" charset="0"/>
                <a:ea typeface="MS Mincho"/>
                <a:cs typeface="Times New Roman" panose="02020603050405020304" pitchFamily="18" charset="0"/>
              </a:rPr>
              <a:t>alcalóide</a:t>
            </a:r>
            <a:r>
              <a:rPr lang="pt-BR" altLang="pt-BR" sz="1600" dirty="0">
                <a:latin typeface="Times New Roman" panose="02020603050405020304" pitchFamily="18" charset="0"/>
                <a:ea typeface="MS Mincho"/>
                <a:cs typeface="Times New Roman" panose="02020603050405020304" pitchFamily="18" charset="0"/>
              </a:rPr>
              <a:t> à </a:t>
            </a:r>
            <a:r>
              <a:rPr lang="pt-BR" altLang="pt-BR" sz="1600" dirty="0" smtClean="0">
                <a:latin typeface="Times New Roman" panose="02020603050405020304" pitchFamily="18" charset="0"/>
                <a:ea typeface="MS Mincho"/>
                <a:cs typeface="Times New Roman" panose="02020603050405020304" pitchFamily="18" charset="0"/>
              </a:rPr>
              <a:t>vontade</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Tem prostitutas </a:t>
            </a:r>
            <a:r>
              <a:rPr lang="pt-BR" altLang="pt-BR" sz="1600" dirty="0" smtClean="0">
                <a:latin typeface="Times New Roman" panose="02020603050405020304" pitchFamily="18" charset="0"/>
                <a:ea typeface="MS Mincho"/>
                <a:cs typeface="Times New Roman" panose="02020603050405020304" pitchFamily="18" charset="0"/>
              </a:rPr>
              <a:t>bonitas</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Para a gente namorar</a:t>
            </a:r>
            <a:endParaRPr lang="pt-BR" altLang="pt-BR" sz="1600" dirty="0">
              <a:latin typeface="Times New Roman" panose="02020603050405020304" pitchFamily="18" charset="0"/>
              <a:cs typeface="Times New Roman" panose="02020603050405020304" pitchFamily="18" charset="0"/>
            </a:endParaRPr>
          </a:p>
          <a:p>
            <a:pPr marL="0" lvl="0" indent="0" algn="ctr" eaLnBrk="0" fontAlgn="base" hangingPunct="0">
              <a:lnSpc>
                <a:spcPct val="150000"/>
              </a:lnSpc>
              <a:spcBef>
                <a:spcPct val="0"/>
              </a:spcBef>
              <a:spcAft>
                <a:spcPct val="0"/>
              </a:spcAft>
              <a:buClrTx/>
              <a:buSzTx/>
              <a:buNone/>
            </a:pPr>
            <a:r>
              <a:rPr lang="pt-BR" altLang="pt-BR" sz="1600" dirty="0">
                <a:latin typeface="Times New Roman" panose="02020603050405020304" pitchFamily="18" charset="0"/>
                <a:cs typeface="Times New Roman" panose="02020603050405020304" pitchFamily="18" charset="0"/>
              </a:rPr>
              <a:t> </a:t>
            </a:r>
          </a:p>
          <a:p>
            <a:pPr marL="0" lvl="0" indent="0" algn="ctr" eaLnBrk="0" fontAlgn="base" hangingPunct="0">
              <a:lnSpc>
                <a:spcPct val="150000"/>
              </a:lnSpc>
              <a:spcBef>
                <a:spcPct val="0"/>
              </a:spcBef>
              <a:spcAft>
                <a:spcPct val="0"/>
              </a:spcAft>
              <a:buClrTx/>
              <a:buSzTx/>
              <a:buNone/>
            </a:pPr>
            <a:r>
              <a:rPr lang="pt-BR" altLang="pt-BR" sz="1600" dirty="0">
                <a:latin typeface="Times New Roman" panose="02020603050405020304" pitchFamily="18" charset="0"/>
                <a:ea typeface="MS Mincho"/>
                <a:cs typeface="Times New Roman" panose="02020603050405020304" pitchFamily="18" charset="0"/>
              </a:rPr>
              <a:t>E quando eu estiver mais </a:t>
            </a:r>
            <a:r>
              <a:rPr lang="pt-BR" altLang="pt-BR" sz="1600" dirty="0" smtClean="0">
                <a:latin typeface="Times New Roman" panose="02020603050405020304" pitchFamily="18" charset="0"/>
                <a:ea typeface="MS Mincho"/>
                <a:cs typeface="Times New Roman" panose="02020603050405020304" pitchFamily="18" charset="0"/>
              </a:rPr>
              <a:t>triste</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Mas triste de não ter </a:t>
            </a:r>
            <a:r>
              <a:rPr lang="pt-BR" altLang="pt-BR" sz="1600" dirty="0" smtClean="0">
                <a:latin typeface="Times New Roman" panose="02020603050405020304" pitchFamily="18" charset="0"/>
                <a:ea typeface="MS Mincho"/>
                <a:cs typeface="Times New Roman" panose="02020603050405020304" pitchFamily="18" charset="0"/>
              </a:rPr>
              <a:t>jeito</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Quando de noite me </a:t>
            </a:r>
            <a:r>
              <a:rPr lang="pt-BR" altLang="pt-BR" sz="1600" dirty="0" smtClean="0">
                <a:latin typeface="Times New Roman" panose="02020603050405020304" pitchFamily="18" charset="0"/>
                <a:ea typeface="MS Mincho"/>
                <a:cs typeface="Times New Roman" panose="02020603050405020304" pitchFamily="18" charset="0"/>
              </a:rPr>
              <a:t>der</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Vontade de me </a:t>
            </a:r>
            <a:r>
              <a:rPr lang="pt-BR" altLang="pt-BR" sz="1600" dirty="0" smtClean="0">
                <a:latin typeface="Times New Roman" panose="02020603050405020304" pitchFamily="18" charset="0"/>
                <a:ea typeface="MS Mincho"/>
                <a:cs typeface="Times New Roman" panose="02020603050405020304" pitchFamily="18" charset="0"/>
              </a:rPr>
              <a:t>matar</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 Lá sou amigo do rei </a:t>
            </a:r>
            <a:r>
              <a:rPr lang="pt-BR" altLang="pt-BR" sz="1600" dirty="0" smtClean="0">
                <a:latin typeface="Times New Roman" panose="02020603050405020304" pitchFamily="18" charset="0"/>
                <a:ea typeface="MS Mincho"/>
                <a:cs typeface="Times New Roman" panose="02020603050405020304" pitchFamily="18" charset="0"/>
              </a:rPr>
              <a:t>—</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Terei a mulher que eu </a:t>
            </a:r>
            <a:r>
              <a:rPr lang="pt-BR" altLang="pt-BR" sz="1600" dirty="0" smtClean="0">
                <a:latin typeface="Times New Roman" panose="02020603050405020304" pitchFamily="18" charset="0"/>
                <a:ea typeface="MS Mincho"/>
                <a:cs typeface="Times New Roman" panose="02020603050405020304" pitchFamily="18" charset="0"/>
              </a:rPr>
              <a:t>quero</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Na cama que </a:t>
            </a:r>
            <a:r>
              <a:rPr lang="pt-BR" altLang="pt-BR" sz="1600" dirty="0" smtClean="0">
                <a:latin typeface="Times New Roman" panose="02020603050405020304" pitchFamily="18" charset="0"/>
                <a:ea typeface="MS Mincho"/>
                <a:cs typeface="Times New Roman" panose="02020603050405020304" pitchFamily="18" charset="0"/>
              </a:rPr>
              <a:t>escolherei</a:t>
            </a:r>
            <a:r>
              <a:rPr lang="pt-BR" altLang="pt-BR" sz="1600" dirty="0">
                <a:latin typeface="Times New Roman" panose="02020603050405020304" pitchFamily="18" charset="0"/>
                <a:ea typeface="MS Mincho"/>
                <a:cs typeface="Times New Roman" panose="02020603050405020304" pitchFamily="18" charset="0"/>
              </a:rPr>
              <a:t/>
            </a:r>
            <a:br>
              <a:rPr lang="pt-BR" altLang="pt-BR" sz="1600" dirty="0">
                <a:latin typeface="Times New Roman" panose="02020603050405020304" pitchFamily="18" charset="0"/>
                <a:ea typeface="MS Mincho"/>
                <a:cs typeface="Times New Roman" panose="02020603050405020304" pitchFamily="18" charset="0"/>
              </a:rPr>
            </a:br>
            <a:r>
              <a:rPr lang="pt-BR" altLang="pt-BR" sz="1600" dirty="0">
                <a:latin typeface="Times New Roman" panose="02020603050405020304" pitchFamily="18" charset="0"/>
                <a:ea typeface="MS Mincho"/>
                <a:cs typeface="Times New Roman" panose="02020603050405020304" pitchFamily="18" charset="0"/>
              </a:rPr>
              <a:t>Vou-me embora pra </a:t>
            </a:r>
            <a:r>
              <a:rPr lang="pt-BR" altLang="pt-BR" sz="1600" dirty="0" err="1">
                <a:latin typeface="Times New Roman" panose="02020603050405020304" pitchFamily="18" charset="0"/>
                <a:ea typeface="MS Mincho"/>
                <a:cs typeface="Times New Roman" panose="02020603050405020304" pitchFamily="18" charset="0"/>
              </a:rPr>
              <a:t>Pasárgada</a:t>
            </a:r>
            <a:r>
              <a:rPr lang="pt-BR" altLang="pt-BR" sz="1600" dirty="0">
                <a:latin typeface="Times New Roman" panose="02020603050405020304" pitchFamily="18" charset="0"/>
                <a:ea typeface="MS Mincho"/>
                <a:cs typeface="Times New Roman" panose="02020603050405020304" pitchFamily="18" charset="0"/>
              </a:rPr>
              <a:t>.</a:t>
            </a:r>
            <a:endParaRPr lang="pt-BR" altLang="pt-BR" sz="1600" dirty="0">
              <a:latin typeface="Times New Roman" panose="02020603050405020304" pitchFamily="18" charset="0"/>
              <a:cs typeface="Times New Roman" panose="02020603050405020304" pitchFamily="18" charset="0"/>
            </a:endParaRPr>
          </a:p>
          <a:p>
            <a:pPr marL="0" lvl="0" indent="0" algn="ctr" eaLnBrk="0" fontAlgn="base" hangingPunct="0">
              <a:spcBef>
                <a:spcPct val="0"/>
              </a:spcBef>
              <a:spcAft>
                <a:spcPct val="0"/>
              </a:spcAft>
              <a:buClrTx/>
              <a:buSzTx/>
              <a:buNone/>
            </a:pPr>
            <a:r>
              <a:rPr lang="pt-BR" altLang="pt-BR" sz="3200" dirty="0">
                <a:latin typeface="Arial" panose="020B0604020202020204"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t-BR" altLang="pt-BR" sz="1800" b="0" i="0" u="none" strike="noStrike" cap="none" normalizeH="0" baseline="0" dirty="0" smtClean="0">
                <a:ln>
                  <a:noFill/>
                </a:ln>
                <a:solidFill>
                  <a:schemeClr val="tx1"/>
                </a:solidFill>
                <a:effectLst/>
                <a:latin typeface="Arial" panose="020B0604020202020204" pitchFamily="34" charset="0"/>
              </a:rPr>
              <a:t> </a:t>
            </a:r>
          </a:p>
        </p:txBody>
      </p:sp>
      <p:pic>
        <p:nvPicPr>
          <p:cNvPr id="2" name="Image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2508" y="0"/>
            <a:ext cx="2381492" cy="6858000"/>
          </a:xfrm>
          <a:prstGeom prst="rect">
            <a:avLst/>
          </a:prstGeom>
        </p:spPr>
      </p:pic>
    </p:spTree>
    <p:extLst>
      <p:ext uri="{BB962C8B-B14F-4D97-AF65-F5344CB8AC3E}">
        <p14:creationId xmlns:p14="http://schemas.microsoft.com/office/powerpoint/2010/main" val="26867962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OSWALD DE ANDRADE</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algn="just"/>
            <a:r>
              <a:rPr lang="pt-BR" b="1" dirty="0" smtClean="0">
                <a:latin typeface="Times New Roman" panose="02020603050405020304" pitchFamily="18" charset="0"/>
                <a:cs typeface="Times New Roman" panose="02020603050405020304" pitchFamily="18" charset="0"/>
              </a:rPr>
              <a:t>Oswald de Andrade</a:t>
            </a:r>
            <a:r>
              <a:rPr lang="pt-BR" dirty="0" smtClean="0">
                <a:latin typeface="Times New Roman" panose="02020603050405020304" pitchFamily="18" charset="0"/>
                <a:cs typeface="Times New Roman" panose="02020603050405020304" pitchFamily="18" charset="0"/>
              </a:rPr>
              <a:t>: nasceu em 11/1/1890, em </a:t>
            </a:r>
            <a:r>
              <a:rPr lang="pt-BR" b="1" dirty="0" smtClean="0">
                <a:latin typeface="Times New Roman" panose="02020603050405020304" pitchFamily="18" charset="0"/>
                <a:cs typeface="Times New Roman" panose="02020603050405020304" pitchFamily="18" charset="0"/>
              </a:rPr>
              <a:t>São Paulo</a:t>
            </a:r>
            <a:r>
              <a:rPr lang="pt-BR" dirty="0" smtClean="0">
                <a:latin typeface="Times New Roman" panose="02020603050405020304" pitchFamily="18" charset="0"/>
                <a:cs typeface="Times New Roman" panose="02020603050405020304" pitchFamily="18" charset="0"/>
              </a:rPr>
              <a:t>, membro de uma família bastante rica. Formou-se em </a:t>
            </a:r>
            <a:r>
              <a:rPr lang="pt-BR" b="1" dirty="0" smtClean="0">
                <a:latin typeface="Times New Roman" panose="02020603050405020304" pitchFamily="18" charset="0"/>
                <a:cs typeface="Times New Roman" panose="02020603050405020304" pitchFamily="18" charset="0"/>
              </a:rPr>
              <a:t>Direito</a:t>
            </a:r>
            <a:r>
              <a:rPr lang="pt-BR" dirty="0" smtClean="0">
                <a:latin typeface="Times New Roman" panose="02020603050405020304" pitchFamily="18" charset="0"/>
                <a:cs typeface="Times New Roman" panose="02020603050405020304" pitchFamily="18" charset="0"/>
              </a:rPr>
              <a:t> na Faculdade do Largo São Francisco, mas sempre atuou como </a:t>
            </a:r>
            <a:r>
              <a:rPr lang="pt-BR" b="1" dirty="0" smtClean="0">
                <a:latin typeface="Times New Roman" panose="02020603050405020304" pitchFamily="18" charset="0"/>
                <a:cs typeface="Times New Roman" panose="02020603050405020304" pitchFamily="18" charset="0"/>
              </a:rPr>
              <a:t>jornalista e escritor</a:t>
            </a:r>
            <a:r>
              <a:rPr lang="pt-BR" dirty="0" smtClean="0">
                <a:latin typeface="Times New Roman" panose="02020603050405020304" pitchFamily="18" charset="0"/>
                <a:cs typeface="Times New Roman" panose="02020603050405020304" pitchFamily="18" charset="0"/>
              </a:rPr>
              <a:t>.</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9552" y="3429000"/>
            <a:ext cx="3596905" cy="3078832"/>
          </a:xfrm>
          <a:prstGeom prst="rect">
            <a:avLst/>
          </a:prstGeom>
        </p:spPr>
      </p:pic>
    </p:spTree>
    <p:extLst>
      <p:ext uri="{BB962C8B-B14F-4D97-AF65-F5344CB8AC3E}">
        <p14:creationId xmlns:p14="http://schemas.microsoft.com/office/powerpoint/2010/main" val="33489865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OSWALD DE ANDRADE</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algn="just"/>
            <a:r>
              <a:rPr lang="pt-BR" dirty="0" smtClean="0">
                <a:latin typeface="Times New Roman" panose="02020603050405020304" pitchFamily="18" charset="0"/>
                <a:cs typeface="Times New Roman" panose="02020603050405020304" pitchFamily="18" charset="0"/>
              </a:rPr>
              <a:t>Entre 1911 e 1917, manteve a revista “O Pirralho”.</a:t>
            </a:r>
          </a:p>
          <a:p>
            <a:pPr algn="just"/>
            <a:r>
              <a:rPr lang="pt-BR" dirty="0" smtClean="0">
                <a:latin typeface="Times New Roman" panose="02020603050405020304" pitchFamily="18" charset="0"/>
                <a:cs typeface="Times New Roman" panose="02020603050405020304" pitchFamily="18" charset="0"/>
              </a:rPr>
              <a:t>Em 1917, em sua </a:t>
            </a:r>
            <a:r>
              <a:rPr lang="pt-BR" b="1" dirty="0" smtClean="0">
                <a:latin typeface="Times New Roman" panose="02020603050405020304" pitchFamily="18" charset="0"/>
                <a:cs typeface="Times New Roman" panose="02020603050405020304" pitchFamily="18" charset="0"/>
              </a:rPr>
              <a:t>coluna</a:t>
            </a:r>
            <a:r>
              <a:rPr lang="pt-BR" dirty="0" smtClean="0">
                <a:latin typeface="Times New Roman" panose="02020603050405020304" pitchFamily="18" charset="0"/>
                <a:cs typeface="Times New Roman" panose="02020603050405020304" pitchFamily="18" charset="0"/>
              </a:rPr>
              <a:t> no Jornal do Comércio, </a:t>
            </a:r>
            <a:r>
              <a:rPr lang="pt-BR" b="1" dirty="0" smtClean="0">
                <a:latin typeface="Times New Roman" panose="02020603050405020304" pitchFamily="18" charset="0"/>
                <a:cs typeface="Times New Roman" panose="02020603050405020304" pitchFamily="18" charset="0"/>
              </a:rPr>
              <a:t>defendeu Anita Malfatti</a:t>
            </a:r>
            <a:r>
              <a:rPr lang="pt-BR" dirty="0" smtClean="0">
                <a:latin typeface="Times New Roman" panose="02020603050405020304" pitchFamily="18" charset="0"/>
                <a:cs typeface="Times New Roman" panose="02020603050405020304" pitchFamily="18" charset="0"/>
              </a:rPr>
              <a:t> das críticas ferozes de Lobato.</a:t>
            </a:r>
          </a:p>
          <a:p>
            <a:pPr algn="just"/>
            <a:r>
              <a:rPr lang="pt-BR" dirty="0" smtClean="0">
                <a:latin typeface="Times New Roman" panose="02020603050405020304" pitchFamily="18" charset="0"/>
                <a:cs typeface="Times New Roman" panose="02020603050405020304" pitchFamily="18" charset="0"/>
              </a:rPr>
              <a:t>Viajava frequentemente para </a:t>
            </a:r>
            <a:r>
              <a:rPr lang="pt-BR" b="1" dirty="0" smtClean="0">
                <a:latin typeface="Times New Roman" panose="02020603050405020304" pitchFamily="18" charset="0"/>
                <a:cs typeface="Times New Roman" panose="02020603050405020304" pitchFamily="18" charset="0"/>
              </a:rPr>
              <a:t>Europa</a:t>
            </a:r>
            <a:r>
              <a:rPr lang="pt-BR" dirty="0" smtClean="0">
                <a:latin typeface="Times New Roman" panose="02020603050405020304" pitchFamily="18" charset="0"/>
                <a:cs typeface="Times New Roman" panose="02020603050405020304" pitchFamily="18" charset="0"/>
              </a:rPr>
              <a:t>, o que lhe permitiu estabelecer contato com as </a:t>
            </a:r>
            <a:r>
              <a:rPr lang="pt-BR" b="1" dirty="0" smtClean="0">
                <a:latin typeface="Times New Roman" panose="02020603050405020304" pitchFamily="18" charset="0"/>
                <a:cs typeface="Times New Roman" panose="02020603050405020304" pitchFamily="18" charset="0"/>
              </a:rPr>
              <a:t>vanguardas artísticas</a:t>
            </a:r>
            <a:r>
              <a:rPr lang="pt-BR" dirty="0" smtClean="0">
                <a:latin typeface="Times New Roman" panose="02020603050405020304" pitchFamily="18" charset="0"/>
                <a:cs typeface="Times New Roman" panose="02020603050405020304" pitchFamily="18" charset="0"/>
              </a:rPr>
              <a:t> europeias.</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856" y="3789040"/>
            <a:ext cx="2324081" cy="2928342"/>
          </a:xfrm>
          <a:prstGeom prst="rect">
            <a:avLst/>
          </a:prstGeom>
        </p:spPr>
      </p:pic>
    </p:spTree>
    <p:extLst>
      <p:ext uri="{BB962C8B-B14F-4D97-AF65-F5344CB8AC3E}">
        <p14:creationId xmlns:p14="http://schemas.microsoft.com/office/powerpoint/2010/main" val="23484063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OSWALD DE ANDRADE</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normAutofit/>
          </a:bodyPr>
          <a:lstStyle/>
          <a:p>
            <a:pPr algn="just"/>
            <a:r>
              <a:rPr lang="pt-BR" dirty="0">
                <a:latin typeface="Times New Roman" panose="02020603050405020304" pitchFamily="18" charset="0"/>
                <a:cs typeface="Times New Roman" panose="02020603050405020304" pitchFamily="18" charset="0"/>
              </a:rPr>
              <a:t>Em uma viagem a </a:t>
            </a:r>
            <a:r>
              <a:rPr lang="pt-BR" b="1" dirty="0">
                <a:latin typeface="Times New Roman" panose="02020603050405020304" pitchFamily="18" charset="0"/>
                <a:cs typeface="Times New Roman" panose="02020603050405020304" pitchFamily="18" charset="0"/>
              </a:rPr>
              <a:t>Paris</a:t>
            </a:r>
            <a:r>
              <a:rPr lang="pt-BR" dirty="0">
                <a:latin typeface="Times New Roman" panose="02020603050405020304" pitchFamily="18" charset="0"/>
                <a:cs typeface="Times New Roman" panose="02020603050405020304" pitchFamily="18" charset="0"/>
              </a:rPr>
              <a:t>, ele conheceu </a:t>
            </a:r>
            <a:r>
              <a:rPr lang="pt-BR" b="1" dirty="0" err="1" smtClean="0">
                <a:latin typeface="Times New Roman" panose="02020603050405020304" pitchFamily="18" charset="0"/>
                <a:cs typeface="Times New Roman" panose="02020603050405020304" pitchFamily="18" charset="0"/>
              </a:rPr>
              <a:t>Henriette</a:t>
            </a:r>
            <a:r>
              <a:rPr lang="pt-BR" dirty="0" smtClean="0">
                <a:latin typeface="Times New Roman" panose="02020603050405020304" pitchFamily="18" charset="0"/>
                <a:cs typeface="Times New Roman" panose="02020603050405020304" pitchFamily="18" charset="0"/>
              </a:rPr>
              <a:t>, apelidada por ele de </a:t>
            </a:r>
            <a:r>
              <a:rPr lang="pt-BR" b="1" dirty="0" err="1" smtClean="0">
                <a:latin typeface="Times New Roman" panose="02020603050405020304" pitchFamily="18" charset="0"/>
                <a:cs typeface="Times New Roman" panose="02020603050405020304" pitchFamily="18" charset="0"/>
              </a:rPr>
              <a:t>Kamiá</a:t>
            </a:r>
            <a:r>
              <a:rPr lang="pt-BR" dirty="0">
                <a:latin typeface="Times New Roman" panose="02020603050405020304" pitchFamily="18" charset="0"/>
                <a:cs typeface="Times New Roman" panose="02020603050405020304" pitchFamily="18" charset="0"/>
              </a:rPr>
              <a:t>. </a:t>
            </a:r>
            <a:r>
              <a:rPr lang="pt-BR" dirty="0" smtClean="0">
                <a:latin typeface="Times New Roman" panose="02020603050405020304" pitchFamily="18" charset="0"/>
                <a:cs typeface="Times New Roman" panose="02020603050405020304" pitchFamily="18" charset="0"/>
              </a:rPr>
              <a:t>Em 1914, </a:t>
            </a:r>
            <a:r>
              <a:rPr lang="pt-BR" dirty="0">
                <a:latin typeface="Times New Roman" panose="02020603050405020304" pitchFamily="18" charset="0"/>
                <a:cs typeface="Times New Roman" panose="02020603050405020304" pitchFamily="18" charset="0"/>
              </a:rPr>
              <a:t>nasceu o </a:t>
            </a:r>
            <a:r>
              <a:rPr lang="pt-BR" b="1" dirty="0">
                <a:latin typeface="Times New Roman" panose="02020603050405020304" pitchFamily="18" charset="0"/>
                <a:cs typeface="Times New Roman" panose="02020603050405020304" pitchFamily="18" charset="0"/>
              </a:rPr>
              <a:t>filho do casal</a:t>
            </a:r>
            <a:r>
              <a:rPr lang="pt-BR" dirty="0">
                <a:latin typeface="Times New Roman" panose="02020603050405020304" pitchFamily="18" charset="0"/>
                <a:cs typeface="Times New Roman" panose="02020603050405020304" pitchFamily="18" charset="0"/>
              </a:rPr>
              <a:t>, José Oswald </a:t>
            </a:r>
            <a:r>
              <a:rPr lang="pt-BR" dirty="0" smtClean="0">
                <a:latin typeface="Times New Roman" panose="02020603050405020304" pitchFamily="18" charset="0"/>
                <a:cs typeface="Times New Roman" panose="02020603050405020304" pitchFamily="18" charset="0"/>
              </a:rPr>
              <a:t>Antônio (</a:t>
            </a:r>
            <a:r>
              <a:rPr lang="pt-BR" dirty="0" err="1" smtClean="0">
                <a:latin typeface="Times New Roman" panose="02020603050405020304" pitchFamily="18" charset="0"/>
                <a:cs typeface="Times New Roman" panose="02020603050405020304" pitchFamily="18" charset="0"/>
              </a:rPr>
              <a:t>Nonê</a:t>
            </a:r>
            <a:r>
              <a:rPr lang="pt-BR" dirty="0">
                <a:latin typeface="Times New Roman" panose="02020603050405020304" pitchFamily="18" charset="0"/>
                <a:cs typeface="Times New Roman" panose="02020603050405020304" pitchFamily="18" charset="0"/>
              </a:rPr>
              <a:t>)</a:t>
            </a:r>
            <a:r>
              <a:rPr lang="pt-BR" dirty="0"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A partir </a:t>
            </a:r>
            <a:r>
              <a:rPr lang="pt-BR" dirty="0" smtClean="0">
                <a:latin typeface="Times New Roman" panose="02020603050405020304" pitchFamily="18" charset="0"/>
                <a:cs typeface="Times New Roman" panose="02020603050405020304" pitchFamily="18" charset="0"/>
              </a:rPr>
              <a:t>daí, </a:t>
            </a:r>
            <a:r>
              <a:rPr lang="pt-BR" dirty="0">
                <a:latin typeface="Times New Roman" panose="02020603050405020304" pitchFamily="18" charset="0"/>
                <a:cs typeface="Times New Roman" panose="02020603050405020304" pitchFamily="18" charset="0"/>
              </a:rPr>
              <a:t>o casamento se </a:t>
            </a:r>
            <a:r>
              <a:rPr lang="pt-BR" dirty="0" smtClean="0">
                <a:latin typeface="Times New Roman" panose="02020603050405020304" pitchFamily="18" charset="0"/>
                <a:cs typeface="Times New Roman" panose="02020603050405020304" pitchFamily="18" charset="0"/>
              </a:rPr>
              <a:t>desestabilizou </a:t>
            </a:r>
            <a:r>
              <a:rPr lang="pt-BR" dirty="0">
                <a:latin typeface="Times New Roman" panose="02020603050405020304" pitchFamily="18" charset="0"/>
                <a:cs typeface="Times New Roman" panose="02020603050405020304" pitchFamily="18" charset="0"/>
              </a:rPr>
              <a:t>com </a:t>
            </a:r>
            <a:r>
              <a:rPr lang="pt-BR" dirty="0" smtClean="0">
                <a:latin typeface="Times New Roman" panose="02020603050405020304" pitchFamily="18" charset="0"/>
                <a:cs typeface="Times New Roman" panose="02020603050405020304" pitchFamily="18" charset="0"/>
              </a:rPr>
              <a:t>as </a:t>
            </a:r>
            <a:r>
              <a:rPr lang="pt-BR" b="1" dirty="0">
                <a:latin typeface="Times New Roman" panose="02020603050405020304" pitchFamily="18" charset="0"/>
                <a:cs typeface="Times New Roman" panose="02020603050405020304" pitchFamily="18" charset="0"/>
              </a:rPr>
              <a:t>traições</a:t>
            </a:r>
            <a:r>
              <a:rPr lang="pt-BR" dirty="0">
                <a:latin typeface="Times New Roman" panose="02020603050405020304" pitchFamily="18" charset="0"/>
                <a:cs typeface="Times New Roman" panose="02020603050405020304" pitchFamily="18" charset="0"/>
              </a:rPr>
              <a:t> de Oswald</a:t>
            </a:r>
            <a:r>
              <a:rPr lang="pt-BR" dirty="0"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Em 1915, Oswald iniciou um </a:t>
            </a:r>
            <a:r>
              <a:rPr lang="pt-BR" b="1" dirty="0">
                <a:latin typeface="Times New Roman" panose="02020603050405020304" pitchFamily="18" charset="0"/>
                <a:cs typeface="Times New Roman" panose="02020603050405020304" pitchFamily="18" charset="0"/>
              </a:rPr>
              <a:t>caso extraconjugal </a:t>
            </a:r>
            <a:r>
              <a:rPr lang="pt-BR" dirty="0">
                <a:latin typeface="Times New Roman" panose="02020603050405020304" pitchFamily="18" charset="0"/>
                <a:cs typeface="Times New Roman" panose="02020603050405020304" pitchFamily="18" charset="0"/>
              </a:rPr>
              <a:t>com a </a:t>
            </a:r>
            <a:r>
              <a:rPr lang="pt-BR" b="1" dirty="0">
                <a:latin typeface="Times New Roman" panose="02020603050405020304" pitchFamily="18" charset="0"/>
                <a:cs typeface="Times New Roman" panose="02020603050405020304" pitchFamily="18" charset="0"/>
              </a:rPr>
              <a:t>dançarina espanhola </a:t>
            </a:r>
            <a:r>
              <a:rPr lang="pt-BR" dirty="0">
                <a:latin typeface="Times New Roman" panose="02020603050405020304" pitchFamily="18" charset="0"/>
                <a:cs typeface="Times New Roman" panose="02020603050405020304" pitchFamily="18" charset="0"/>
              </a:rPr>
              <a:t>Carmen </a:t>
            </a:r>
            <a:r>
              <a:rPr lang="pt-BR" dirty="0" err="1" smtClean="0">
                <a:latin typeface="Times New Roman" panose="02020603050405020304" pitchFamily="18" charset="0"/>
                <a:cs typeface="Times New Roman" panose="02020603050405020304" pitchFamily="18" charset="0"/>
              </a:rPr>
              <a:t>Lydia</a:t>
            </a:r>
            <a:r>
              <a:rPr lang="pt-BR" dirty="0"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Em </a:t>
            </a:r>
            <a:r>
              <a:rPr lang="pt-BR" dirty="0" smtClean="0">
                <a:latin typeface="Times New Roman" panose="02020603050405020304" pitchFamily="18" charset="0"/>
                <a:cs typeface="Times New Roman" panose="02020603050405020304" pitchFamily="18" charset="0"/>
              </a:rPr>
              <a:t>1916, </a:t>
            </a:r>
            <a:r>
              <a:rPr lang="pt-BR" dirty="0">
                <a:latin typeface="Times New Roman" panose="02020603050405020304" pitchFamily="18" charset="0"/>
                <a:cs typeface="Times New Roman" panose="02020603050405020304" pitchFamily="18" charset="0"/>
              </a:rPr>
              <a:t>sua esposa descobriu a traição, e ambos </a:t>
            </a:r>
            <a:r>
              <a:rPr lang="pt-BR" b="1" dirty="0">
                <a:latin typeface="Times New Roman" panose="02020603050405020304" pitchFamily="18" charset="0"/>
                <a:cs typeface="Times New Roman" panose="02020603050405020304" pitchFamily="18" charset="0"/>
              </a:rPr>
              <a:t>separaram-se</a:t>
            </a:r>
            <a:r>
              <a:rPr lang="pt-BR" dirty="0">
                <a:latin typeface="Times New Roman" panose="02020603050405020304" pitchFamily="18" charset="0"/>
                <a:cs typeface="Times New Roman" panose="02020603050405020304" pitchFamily="18" charset="0"/>
              </a:rPr>
              <a:t>. </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8489" y="4437112"/>
            <a:ext cx="2376264" cy="2283718"/>
          </a:xfrm>
          <a:prstGeom prst="rect">
            <a:avLst/>
          </a:prstGeom>
        </p:spPr>
      </p:pic>
    </p:spTree>
    <p:extLst>
      <p:ext uri="{BB962C8B-B14F-4D97-AF65-F5344CB8AC3E}">
        <p14:creationId xmlns:p14="http://schemas.microsoft.com/office/powerpoint/2010/main" val="897516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algn="just"/>
            <a:r>
              <a:rPr lang="pt-BR" dirty="0" smtClean="0">
                <a:latin typeface="Times New Roman" panose="02020603050405020304" pitchFamily="18" charset="0"/>
                <a:cs typeface="Times New Roman" panose="02020603050405020304" pitchFamily="18" charset="0"/>
              </a:rPr>
              <a:t>Em 1903, muda-se para </a:t>
            </a:r>
            <a:r>
              <a:rPr lang="pt-BR" b="1" dirty="0" smtClean="0">
                <a:latin typeface="Times New Roman" panose="02020603050405020304" pitchFamily="18" charset="0"/>
                <a:cs typeface="Times New Roman" panose="02020603050405020304" pitchFamily="18" charset="0"/>
              </a:rPr>
              <a:t>São Paulo </a:t>
            </a:r>
            <a:r>
              <a:rPr lang="pt-BR" dirty="0" smtClean="0">
                <a:latin typeface="Times New Roman" panose="02020603050405020304" pitchFamily="18" charset="0"/>
                <a:cs typeface="Times New Roman" panose="02020603050405020304" pitchFamily="18" charset="0"/>
              </a:rPr>
              <a:t>e começa o curso de </a:t>
            </a:r>
            <a:r>
              <a:rPr lang="pt-BR" b="1" dirty="0" smtClean="0">
                <a:latin typeface="Times New Roman" panose="02020603050405020304" pitchFamily="18" charset="0"/>
                <a:cs typeface="Times New Roman" panose="02020603050405020304" pitchFamily="18" charset="0"/>
              </a:rPr>
              <a:t>Arquitetura</a:t>
            </a:r>
            <a:r>
              <a:rPr lang="pt-BR" dirty="0" smtClean="0">
                <a:latin typeface="Times New Roman" panose="02020603050405020304" pitchFamily="18" charset="0"/>
                <a:cs typeface="Times New Roman" panose="02020603050405020304" pitchFamily="18" charset="0"/>
              </a:rPr>
              <a:t>, mas, por conta da </a:t>
            </a:r>
            <a:r>
              <a:rPr lang="pt-BR" b="1" dirty="0" smtClean="0">
                <a:latin typeface="Times New Roman" panose="02020603050405020304" pitchFamily="18" charset="0"/>
                <a:cs typeface="Times New Roman" panose="02020603050405020304" pitchFamily="18" charset="0"/>
              </a:rPr>
              <a:t>tuberculose</a:t>
            </a:r>
            <a:r>
              <a:rPr lang="pt-BR" dirty="0" smtClean="0">
                <a:latin typeface="Times New Roman" panose="02020603050405020304" pitchFamily="18" charset="0"/>
                <a:cs typeface="Times New Roman" panose="02020603050405020304" pitchFamily="18" charset="0"/>
              </a:rPr>
              <a:t>, é obrigado a interromper os estudos. Ele tinha apenas </a:t>
            </a:r>
            <a:r>
              <a:rPr lang="pt-BR" b="1" dirty="0" smtClean="0">
                <a:latin typeface="Times New Roman" panose="02020603050405020304" pitchFamily="18" charset="0"/>
                <a:cs typeface="Times New Roman" panose="02020603050405020304" pitchFamily="18" charset="0"/>
              </a:rPr>
              <a:t>18 anos</a:t>
            </a:r>
            <a:r>
              <a:rPr lang="pt-BR" dirty="0" smtClean="0">
                <a:latin typeface="Times New Roman" panose="02020603050405020304" pitchFamily="18" charset="0"/>
                <a:cs typeface="Times New Roman" panose="02020603050405020304" pitchFamily="18" charset="0"/>
              </a:rPr>
              <a:t>. Buscou tratamento em vários lugares, como Teresópolis, Petrópolis e até a </a:t>
            </a:r>
            <a:r>
              <a:rPr lang="pt-BR" b="1" dirty="0" smtClean="0">
                <a:latin typeface="Times New Roman" panose="02020603050405020304" pitchFamily="18" charset="0"/>
                <a:cs typeface="Times New Roman" panose="02020603050405020304" pitchFamily="18" charset="0"/>
              </a:rPr>
              <a:t>Suíça</a:t>
            </a:r>
            <a:r>
              <a:rPr lang="pt-BR" dirty="0" smtClean="0">
                <a:latin typeface="Times New Roman" panose="02020603050405020304" pitchFamily="18" charset="0"/>
                <a:cs typeface="Times New Roman" panose="02020603050405020304" pitchFamily="18" charset="0"/>
              </a:rPr>
              <a:t>. Com o começo da I Guerra Mundial, retorna ao Brasil.</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1889" y="4130376"/>
            <a:ext cx="2369464" cy="2466975"/>
          </a:xfrm>
          <a:prstGeom prst="rect">
            <a:avLst/>
          </a:prstGeom>
        </p:spPr>
      </p:pic>
    </p:spTree>
    <p:extLst>
      <p:ext uri="{BB962C8B-B14F-4D97-AF65-F5344CB8AC3E}">
        <p14:creationId xmlns:p14="http://schemas.microsoft.com/office/powerpoint/2010/main" val="24143157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OSWALD DE ANDRADE</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algn="just"/>
            <a:r>
              <a:rPr lang="pt-BR" dirty="0" smtClean="0">
                <a:latin typeface="Times New Roman" panose="02020603050405020304" pitchFamily="18" charset="0"/>
                <a:cs typeface="Times New Roman" panose="02020603050405020304" pitchFamily="18" charset="0"/>
              </a:rPr>
              <a:t>Em 1926, casou-se com </a:t>
            </a:r>
            <a:r>
              <a:rPr lang="pt-BR" b="1" dirty="0" smtClean="0">
                <a:latin typeface="Times New Roman" panose="02020603050405020304" pitchFamily="18" charset="0"/>
                <a:cs typeface="Times New Roman" panose="02020603050405020304" pitchFamily="18" charset="0"/>
              </a:rPr>
              <a:t>Tarsila do Amaral</a:t>
            </a:r>
            <a:r>
              <a:rPr lang="pt-BR" dirty="0" smtClean="0">
                <a:latin typeface="Times New Roman" panose="02020603050405020304" pitchFamily="18" charset="0"/>
                <a:cs typeface="Times New Roman" panose="02020603050405020304" pitchFamily="18" charset="0"/>
              </a:rPr>
              <a:t>.</a:t>
            </a:r>
          </a:p>
          <a:p>
            <a:pPr algn="just"/>
            <a:r>
              <a:rPr lang="pt-BR" dirty="0" smtClean="0">
                <a:latin typeface="Times New Roman" panose="02020603050405020304" pitchFamily="18" charset="0"/>
                <a:cs typeface="Times New Roman" panose="02020603050405020304" pitchFamily="18" charset="0"/>
              </a:rPr>
              <a:t>Em 1929, perdeu muito dinheiro com a crise do café.</a:t>
            </a:r>
          </a:p>
          <a:p>
            <a:pPr algn="just"/>
            <a:r>
              <a:rPr lang="pt-BR" dirty="0" smtClean="0">
                <a:latin typeface="Times New Roman" panose="02020603050405020304" pitchFamily="18" charset="0"/>
                <a:cs typeface="Times New Roman" panose="02020603050405020304" pitchFamily="18" charset="0"/>
              </a:rPr>
              <a:t>Em 1930, casou-se, em um cemitério, com a sua </a:t>
            </a:r>
            <a:r>
              <a:rPr lang="pt-BR" b="1" dirty="0" smtClean="0">
                <a:latin typeface="Times New Roman" panose="02020603050405020304" pitchFamily="18" charset="0"/>
                <a:cs typeface="Times New Roman" panose="02020603050405020304" pitchFamily="18" charset="0"/>
              </a:rPr>
              <a:t>amante</a:t>
            </a:r>
            <a:r>
              <a:rPr lang="pt-BR" dirty="0" smtClean="0">
                <a:latin typeface="Times New Roman" panose="02020603050405020304" pitchFamily="18" charset="0"/>
                <a:cs typeface="Times New Roman" panose="02020603050405020304" pitchFamily="18" charset="0"/>
              </a:rPr>
              <a:t>, a escritora comunista </a:t>
            </a:r>
            <a:r>
              <a:rPr lang="pt-BR" b="1" dirty="0" smtClean="0">
                <a:latin typeface="Times New Roman" panose="02020603050405020304" pitchFamily="18" charset="0"/>
                <a:cs typeface="Times New Roman" panose="02020603050405020304" pitchFamily="18" charset="0"/>
              </a:rPr>
              <a:t>Patrícia Galvão, a </a:t>
            </a:r>
            <a:r>
              <a:rPr lang="pt-BR" b="1" dirty="0" err="1" smtClean="0">
                <a:latin typeface="Times New Roman" panose="02020603050405020304" pitchFamily="18" charset="0"/>
                <a:cs typeface="Times New Roman" panose="02020603050405020304" pitchFamily="18" charset="0"/>
              </a:rPr>
              <a:t>Pagu</a:t>
            </a:r>
            <a:r>
              <a:rPr lang="pt-BR" dirty="0" smtClean="0">
                <a:latin typeface="Times New Roman" panose="02020603050405020304" pitchFamily="18" charset="0"/>
                <a:cs typeface="Times New Roman" panose="02020603050405020304" pitchFamily="18" charset="0"/>
              </a:rPr>
              <a:t>. Juntos, militaram nos meios operários e no Partido Comunista, no qual permaneceu entre 1931 e 1945. </a:t>
            </a:r>
            <a:endParaRPr lang="pt-BR" dirty="0" smtClean="0">
              <a:latin typeface="Times New Roman" panose="02020603050405020304" pitchFamily="18" charset="0"/>
              <a:cs typeface="Times New Roman" panose="02020603050405020304" pitchFamily="18" charset="0"/>
            </a:endParaRPr>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8991" y="4149080"/>
            <a:ext cx="2298027" cy="2542033"/>
          </a:xfrm>
          <a:prstGeom prst="rect">
            <a:avLst/>
          </a:prstGeom>
        </p:spPr>
      </p:pic>
    </p:spTree>
    <p:extLst>
      <p:ext uri="{BB962C8B-B14F-4D97-AF65-F5344CB8AC3E}">
        <p14:creationId xmlns:p14="http://schemas.microsoft.com/office/powerpoint/2010/main" val="30714972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OSWALD DE ANDRADE</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algn="just"/>
            <a:r>
              <a:rPr lang="pt-BR" dirty="0">
                <a:latin typeface="Times New Roman" panose="02020603050405020304" pitchFamily="18" charset="0"/>
                <a:cs typeface="Times New Roman" panose="02020603050405020304" pitchFamily="18" charset="0"/>
              </a:rPr>
              <a:t>Em </a:t>
            </a:r>
            <a:r>
              <a:rPr lang="pt-BR" dirty="0" smtClean="0">
                <a:latin typeface="Times New Roman" panose="02020603050405020304" pitchFamily="18" charset="0"/>
                <a:cs typeface="Times New Roman" panose="02020603050405020304" pitchFamily="18" charset="0"/>
              </a:rPr>
              <a:t>1934, </a:t>
            </a:r>
            <a:r>
              <a:rPr lang="pt-BR" b="1" dirty="0">
                <a:latin typeface="Times New Roman" panose="02020603050405020304" pitchFamily="18" charset="0"/>
                <a:cs typeface="Times New Roman" panose="02020603050405020304" pitchFamily="18" charset="0"/>
              </a:rPr>
              <a:t>desquitou-se de </a:t>
            </a:r>
            <a:r>
              <a:rPr lang="pt-BR" b="1" dirty="0" err="1">
                <a:latin typeface="Times New Roman" panose="02020603050405020304" pitchFamily="18" charset="0"/>
                <a:cs typeface="Times New Roman" panose="02020603050405020304" pitchFamily="18" charset="0"/>
              </a:rPr>
              <a:t>Pagu</a:t>
            </a:r>
            <a:r>
              <a:rPr lang="pt-BR" dirty="0">
                <a:latin typeface="Times New Roman" panose="02020603050405020304" pitchFamily="18" charset="0"/>
                <a:cs typeface="Times New Roman" panose="02020603050405020304" pitchFamily="18" charset="0"/>
              </a:rPr>
              <a:t>, devido as constantes </a:t>
            </a:r>
            <a:r>
              <a:rPr lang="pt-BR" b="1" dirty="0">
                <a:latin typeface="Times New Roman" panose="02020603050405020304" pitchFamily="18" charset="0"/>
                <a:cs typeface="Times New Roman" panose="02020603050405020304" pitchFamily="18" charset="0"/>
              </a:rPr>
              <a:t>traições</a:t>
            </a:r>
            <a:r>
              <a:rPr lang="pt-BR" dirty="0">
                <a:latin typeface="Times New Roman" panose="02020603050405020304" pitchFamily="18" charset="0"/>
                <a:cs typeface="Times New Roman" panose="02020603050405020304" pitchFamily="18" charset="0"/>
              </a:rPr>
              <a:t> de Oswald, que assumiu um relacionamento sério com sua </a:t>
            </a:r>
            <a:r>
              <a:rPr lang="pt-BR" b="1" dirty="0">
                <a:latin typeface="Times New Roman" panose="02020603050405020304" pitchFamily="18" charset="0"/>
                <a:cs typeface="Times New Roman" panose="02020603050405020304" pitchFamily="18" charset="0"/>
              </a:rPr>
              <a:t>amante</a:t>
            </a:r>
            <a:r>
              <a:rPr lang="pt-BR" dirty="0">
                <a:latin typeface="Times New Roman" panose="02020603050405020304" pitchFamily="18" charset="0"/>
                <a:cs typeface="Times New Roman" panose="02020603050405020304" pitchFamily="18" charset="0"/>
              </a:rPr>
              <a:t>, a </a:t>
            </a:r>
            <a:r>
              <a:rPr lang="pt-BR" b="1" dirty="0">
                <a:latin typeface="Times New Roman" panose="02020603050405020304" pitchFamily="18" charset="0"/>
                <a:cs typeface="Times New Roman" panose="02020603050405020304" pitchFamily="18" charset="0"/>
              </a:rPr>
              <a:t>pianista Pilar </a:t>
            </a:r>
            <a:r>
              <a:rPr lang="pt-BR" b="1" dirty="0" smtClean="0">
                <a:latin typeface="Times New Roman" panose="02020603050405020304" pitchFamily="18" charset="0"/>
                <a:cs typeface="Times New Roman" panose="02020603050405020304" pitchFamily="18" charset="0"/>
              </a:rPr>
              <a:t>Ferrer</a:t>
            </a:r>
            <a:r>
              <a:rPr lang="pt-BR" dirty="0"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Após um mês, separou-se de Pilar, e iniciou um namoro com </a:t>
            </a:r>
            <a:r>
              <a:rPr lang="pt-BR" b="1" dirty="0">
                <a:latin typeface="Times New Roman" panose="02020603050405020304" pitchFamily="18" charset="0"/>
                <a:cs typeface="Times New Roman" panose="02020603050405020304" pitchFamily="18" charset="0"/>
              </a:rPr>
              <a:t>Julieta Bárbara </a:t>
            </a:r>
            <a:r>
              <a:rPr lang="pt-BR" b="1" dirty="0" err="1">
                <a:latin typeface="Times New Roman" panose="02020603050405020304" pitchFamily="18" charset="0"/>
                <a:cs typeface="Times New Roman" panose="02020603050405020304" pitchFamily="18" charset="0"/>
              </a:rPr>
              <a:t>Guerrini</a:t>
            </a:r>
            <a:r>
              <a:rPr lang="pt-BR" dirty="0">
                <a:latin typeface="Times New Roman" panose="02020603050405020304" pitchFamily="18" charset="0"/>
                <a:cs typeface="Times New Roman" panose="02020603050405020304" pitchFamily="18" charset="0"/>
              </a:rPr>
              <a:t>, uma jovem </a:t>
            </a:r>
            <a:r>
              <a:rPr lang="pt-BR" dirty="0" smtClean="0">
                <a:latin typeface="Times New Roman" panose="02020603050405020304" pitchFamily="18" charset="0"/>
                <a:cs typeface="Times New Roman" panose="02020603050405020304" pitchFamily="18" charset="0"/>
              </a:rPr>
              <a:t>poetisa. </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0601" y="3789040"/>
            <a:ext cx="4514807" cy="2528292"/>
          </a:xfrm>
          <a:prstGeom prst="rect">
            <a:avLst/>
          </a:prstGeom>
        </p:spPr>
      </p:pic>
    </p:spTree>
    <p:extLst>
      <p:ext uri="{BB962C8B-B14F-4D97-AF65-F5344CB8AC3E}">
        <p14:creationId xmlns:p14="http://schemas.microsoft.com/office/powerpoint/2010/main" val="14389145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OSWALD DE ANDRADE</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algn="just"/>
            <a:r>
              <a:rPr lang="pt-BR" dirty="0">
                <a:latin typeface="Times New Roman" panose="02020603050405020304" pitchFamily="18" charset="0"/>
                <a:cs typeface="Times New Roman" panose="02020603050405020304" pitchFamily="18" charset="0"/>
              </a:rPr>
              <a:t>Após levar uma </a:t>
            </a:r>
            <a:r>
              <a:rPr lang="pt-BR" b="1" dirty="0">
                <a:latin typeface="Times New Roman" panose="02020603050405020304" pitchFamily="18" charset="0"/>
                <a:cs typeface="Times New Roman" panose="02020603050405020304" pitchFamily="18" charset="0"/>
              </a:rPr>
              <a:t>vida boêmia</a:t>
            </a:r>
            <a:r>
              <a:rPr lang="pt-BR" dirty="0">
                <a:latin typeface="Times New Roman" panose="02020603050405020304" pitchFamily="18" charset="0"/>
                <a:cs typeface="Times New Roman" panose="02020603050405020304" pitchFamily="18" charset="0"/>
              </a:rPr>
              <a:t>, mantendo relacionamentos casuais com mulheres anônimas e famosas, em 1943 iniciou um namoro com </a:t>
            </a:r>
            <a:r>
              <a:rPr lang="pt-BR" b="1" dirty="0">
                <a:latin typeface="Times New Roman" panose="02020603050405020304" pitchFamily="18" charset="0"/>
                <a:cs typeface="Times New Roman" panose="02020603050405020304" pitchFamily="18" charset="0"/>
              </a:rPr>
              <a:t>Maria Antonieta </a:t>
            </a:r>
            <a:r>
              <a:rPr lang="pt-BR" b="1" dirty="0" smtClean="0">
                <a:latin typeface="Times New Roman" panose="02020603050405020304" pitchFamily="18" charset="0"/>
                <a:cs typeface="Times New Roman" panose="02020603050405020304" pitchFamily="18" charset="0"/>
              </a:rPr>
              <a:t>D'Alkmin</a:t>
            </a:r>
            <a:r>
              <a:rPr lang="pt-BR" dirty="0" smtClean="0">
                <a:latin typeface="Times New Roman" panose="02020603050405020304" pitchFamily="18" charset="0"/>
                <a:cs typeface="Times New Roman" panose="02020603050405020304" pitchFamily="18" charset="0"/>
              </a:rPr>
              <a:t>. O </a:t>
            </a:r>
            <a:r>
              <a:rPr lang="pt-BR" dirty="0">
                <a:latin typeface="Times New Roman" panose="02020603050405020304" pitchFamily="18" charset="0"/>
                <a:cs typeface="Times New Roman" panose="02020603050405020304" pitchFamily="18" charset="0"/>
              </a:rPr>
              <a:t>casal teve </a:t>
            </a:r>
            <a:r>
              <a:rPr lang="pt-BR" b="1" dirty="0">
                <a:latin typeface="Times New Roman" panose="02020603050405020304" pitchFamily="18" charset="0"/>
                <a:cs typeface="Times New Roman" panose="02020603050405020304" pitchFamily="18" charset="0"/>
              </a:rPr>
              <a:t>dois </a:t>
            </a:r>
            <a:r>
              <a:rPr lang="pt-BR" b="1" dirty="0" smtClean="0">
                <a:latin typeface="Times New Roman" panose="02020603050405020304" pitchFamily="18" charset="0"/>
                <a:cs typeface="Times New Roman" panose="02020603050405020304" pitchFamily="18" charset="0"/>
              </a:rPr>
              <a:t>filhos</a:t>
            </a:r>
            <a:r>
              <a:rPr lang="pt-BR" dirty="0"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Este foi o </a:t>
            </a:r>
            <a:r>
              <a:rPr lang="pt-BR" b="1" dirty="0">
                <a:latin typeface="Times New Roman" panose="02020603050405020304" pitchFamily="18" charset="0"/>
                <a:cs typeface="Times New Roman" panose="02020603050405020304" pitchFamily="18" charset="0"/>
              </a:rPr>
              <a:t>último casamento </a:t>
            </a:r>
            <a:r>
              <a:rPr lang="pt-BR" dirty="0">
                <a:latin typeface="Times New Roman" panose="02020603050405020304" pitchFamily="18" charset="0"/>
                <a:cs typeface="Times New Roman" panose="02020603050405020304" pitchFamily="18" charset="0"/>
              </a:rPr>
              <a:t>de Oswald, que permaneceu casado até seu falecimento, em 1954.</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4719" y="3719119"/>
            <a:ext cx="3626572" cy="2878232"/>
          </a:xfrm>
          <a:prstGeom prst="rect">
            <a:avLst/>
          </a:prstGeom>
        </p:spPr>
      </p:pic>
    </p:spTree>
    <p:extLst>
      <p:ext uri="{BB962C8B-B14F-4D97-AF65-F5344CB8AC3E}">
        <p14:creationId xmlns:p14="http://schemas.microsoft.com/office/powerpoint/2010/main" val="27758664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OSWALD DE ANDRADE</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algn="just"/>
            <a:r>
              <a:rPr lang="pt-BR" dirty="0" smtClean="0">
                <a:latin typeface="Times New Roman" panose="02020603050405020304" pitchFamily="18" charset="0"/>
                <a:cs typeface="Times New Roman" panose="02020603050405020304" pitchFamily="18" charset="0"/>
              </a:rPr>
              <a:t>Maior </a:t>
            </a:r>
            <a:r>
              <a:rPr lang="pt-BR" b="1" dirty="0" smtClean="0">
                <a:latin typeface="Times New Roman" panose="02020603050405020304" pitchFamily="18" charset="0"/>
                <a:cs typeface="Times New Roman" panose="02020603050405020304" pitchFamily="18" charset="0"/>
              </a:rPr>
              <a:t>polemista</a:t>
            </a:r>
            <a:r>
              <a:rPr lang="pt-BR" dirty="0" smtClean="0">
                <a:latin typeface="Times New Roman" panose="02020603050405020304" pitchFamily="18" charset="0"/>
                <a:cs typeface="Times New Roman" panose="02020603050405020304" pitchFamily="18" charset="0"/>
              </a:rPr>
              <a:t> do Modernismo (Movimentos Pau-Brasil e Antropofágico), sempre foi debochado, irônico e crítico, pronto para satirizar a tudo e a todos, especialmente os meios acadêmicos e a burguesia paulistana.</a:t>
            </a:r>
            <a:endParaRPr lang="pt-BR" dirty="0" smtClean="0">
              <a:latin typeface="Times New Roman" panose="02020603050405020304" pitchFamily="18" charset="0"/>
              <a:cs typeface="Times New Roman" panose="02020603050405020304" pitchFamily="18" charset="0"/>
            </a:endParaRPr>
          </a:p>
        </p:txBody>
      </p:sp>
      <p:pic>
        <p:nvPicPr>
          <p:cNvPr id="6" name="Image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728" y="3478160"/>
            <a:ext cx="4413936" cy="3096343"/>
          </a:xfrm>
          <a:prstGeom prst="rect">
            <a:avLst/>
          </a:prstGeom>
        </p:spPr>
      </p:pic>
    </p:spTree>
    <p:extLst>
      <p:ext uri="{BB962C8B-B14F-4D97-AF65-F5344CB8AC3E}">
        <p14:creationId xmlns:p14="http://schemas.microsoft.com/office/powerpoint/2010/main" val="27680621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OSWALD DE ANDRADE</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algn="just"/>
            <a:r>
              <a:rPr lang="pt-BR" b="1" dirty="0" smtClean="0">
                <a:latin typeface="Times New Roman" panose="02020603050405020304" pitchFamily="18" charset="0"/>
                <a:cs typeface="Times New Roman" panose="02020603050405020304" pitchFamily="18" charset="0"/>
              </a:rPr>
              <a:t>Principais obras - poesia</a:t>
            </a:r>
            <a:r>
              <a:rPr lang="pt-BR" dirty="0" smtClean="0">
                <a:latin typeface="Times New Roman" panose="02020603050405020304" pitchFamily="18" charset="0"/>
                <a:cs typeface="Times New Roman" panose="02020603050405020304" pitchFamily="18" charset="0"/>
              </a:rPr>
              <a:t>:</a:t>
            </a:r>
            <a:endParaRPr lang="pt-BR" dirty="0"/>
          </a:p>
          <a:p>
            <a:pPr algn="just"/>
            <a:r>
              <a:rPr lang="pt-BR" dirty="0">
                <a:latin typeface="Times New Roman" panose="02020603050405020304" pitchFamily="18" charset="0"/>
                <a:cs typeface="Times New Roman" panose="02020603050405020304" pitchFamily="18" charset="0"/>
              </a:rPr>
              <a:t>1925: </a:t>
            </a:r>
            <a:r>
              <a:rPr lang="pt-BR" b="1" dirty="0" smtClean="0">
                <a:latin typeface="Times New Roman" panose="02020603050405020304" pitchFamily="18" charset="0"/>
                <a:cs typeface="Times New Roman" panose="02020603050405020304" pitchFamily="18" charset="0"/>
              </a:rPr>
              <a:t>Pau-Brasil</a:t>
            </a:r>
            <a:r>
              <a:rPr lang="pt-BR" dirty="0" smtClean="0">
                <a:latin typeface="Times New Roman" panose="02020603050405020304" pitchFamily="18" charset="0"/>
                <a:cs typeface="Times New Roman" panose="02020603050405020304" pitchFamily="18" charset="0"/>
              </a:rPr>
              <a:t>;</a:t>
            </a:r>
            <a:endParaRPr lang="pt-BR" dirty="0">
              <a:latin typeface="Times New Roman" panose="02020603050405020304" pitchFamily="18" charset="0"/>
              <a:cs typeface="Times New Roman" panose="02020603050405020304" pitchFamily="18" charset="0"/>
            </a:endParaRPr>
          </a:p>
          <a:p>
            <a:pPr algn="just"/>
            <a:r>
              <a:rPr lang="pt-BR" dirty="0" smtClean="0">
                <a:latin typeface="Times New Roman" panose="02020603050405020304" pitchFamily="18" charset="0"/>
                <a:cs typeface="Times New Roman" panose="02020603050405020304" pitchFamily="18" charset="0"/>
              </a:rPr>
              <a:t>1942</a:t>
            </a:r>
            <a:r>
              <a:rPr lang="pt-BR" dirty="0">
                <a:latin typeface="Times New Roman" panose="02020603050405020304" pitchFamily="18" charset="0"/>
                <a:cs typeface="Times New Roman" panose="02020603050405020304" pitchFamily="18" charset="0"/>
              </a:rPr>
              <a:t>: Cântico dos Cânticos para Flauta e </a:t>
            </a:r>
            <a:r>
              <a:rPr lang="pt-BR" dirty="0" smtClean="0">
                <a:latin typeface="Times New Roman" panose="02020603050405020304" pitchFamily="18" charset="0"/>
                <a:cs typeface="Times New Roman" panose="02020603050405020304" pitchFamily="18" charset="0"/>
              </a:rPr>
              <a:t>Violão;</a:t>
            </a:r>
            <a:endParaRPr lang="pt-BR" dirty="0">
              <a:latin typeface="Times New Roman" panose="02020603050405020304" pitchFamily="18" charset="0"/>
              <a:cs typeface="Times New Roman" panose="02020603050405020304" pitchFamily="18" charset="0"/>
            </a:endParaRPr>
          </a:p>
          <a:p>
            <a:pPr algn="just"/>
            <a:r>
              <a:rPr lang="pt-BR" dirty="0">
                <a:latin typeface="Times New Roman" panose="02020603050405020304" pitchFamily="18" charset="0"/>
                <a:cs typeface="Times New Roman" panose="02020603050405020304" pitchFamily="18" charset="0"/>
              </a:rPr>
              <a:t>1946: O Escaravelho de </a:t>
            </a:r>
            <a:r>
              <a:rPr lang="pt-BR" dirty="0" smtClean="0">
                <a:latin typeface="Times New Roman" panose="02020603050405020304" pitchFamily="18" charset="0"/>
                <a:cs typeface="Times New Roman" panose="02020603050405020304" pitchFamily="18" charset="0"/>
              </a:rPr>
              <a:t>Ouro;</a:t>
            </a:r>
            <a:endParaRPr lang="pt-BR" dirty="0">
              <a:latin typeface="Times New Roman" panose="02020603050405020304" pitchFamily="18" charset="0"/>
              <a:cs typeface="Times New Roman" panose="02020603050405020304" pitchFamily="18" charset="0"/>
            </a:endParaRPr>
          </a:p>
          <a:p>
            <a:pPr algn="just"/>
            <a:r>
              <a:rPr lang="pt-BR" dirty="0">
                <a:latin typeface="Times New Roman" panose="02020603050405020304" pitchFamily="18" charset="0"/>
                <a:cs typeface="Times New Roman" panose="02020603050405020304" pitchFamily="18" charset="0"/>
              </a:rPr>
              <a:t>1947: O Cavalo </a:t>
            </a:r>
            <a:r>
              <a:rPr lang="pt-BR" dirty="0" smtClean="0">
                <a:latin typeface="Times New Roman" panose="02020603050405020304" pitchFamily="18" charset="0"/>
                <a:cs typeface="Times New Roman" panose="02020603050405020304" pitchFamily="18" charset="0"/>
              </a:rPr>
              <a:t>Azul;</a:t>
            </a:r>
            <a:endParaRPr lang="pt-BR" dirty="0">
              <a:latin typeface="Times New Roman" panose="02020603050405020304" pitchFamily="18" charset="0"/>
              <a:cs typeface="Times New Roman" panose="02020603050405020304" pitchFamily="18" charset="0"/>
            </a:endParaRPr>
          </a:p>
          <a:p>
            <a:pPr algn="just"/>
            <a:r>
              <a:rPr lang="pt-BR" dirty="0">
                <a:latin typeface="Times New Roman" panose="02020603050405020304" pitchFamily="18" charset="0"/>
                <a:cs typeface="Times New Roman" panose="02020603050405020304" pitchFamily="18" charset="0"/>
              </a:rPr>
              <a:t>1947: </a:t>
            </a:r>
            <a:r>
              <a:rPr lang="pt-BR" b="1" dirty="0" smtClean="0">
                <a:latin typeface="Times New Roman" panose="02020603050405020304" pitchFamily="18" charset="0"/>
                <a:cs typeface="Times New Roman" panose="02020603050405020304" pitchFamily="18" charset="0"/>
              </a:rPr>
              <a:t>Manhã</a:t>
            </a:r>
            <a:r>
              <a:rPr lang="pt-BR" dirty="0" smtClean="0">
                <a:latin typeface="Times New Roman" panose="02020603050405020304" pitchFamily="18" charset="0"/>
                <a:cs typeface="Times New Roman" panose="02020603050405020304" pitchFamily="18" charset="0"/>
              </a:rPr>
              <a:t>;</a:t>
            </a:r>
            <a:endParaRPr lang="pt-BR" dirty="0">
              <a:latin typeface="Times New Roman" panose="02020603050405020304" pitchFamily="18" charset="0"/>
              <a:cs typeface="Times New Roman" panose="02020603050405020304" pitchFamily="18" charset="0"/>
            </a:endParaRPr>
          </a:p>
          <a:p>
            <a:pPr algn="just"/>
            <a:r>
              <a:rPr lang="pt-BR" dirty="0">
                <a:latin typeface="Times New Roman" panose="02020603050405020304" pitchFamily="18" charset="0"/>
                <a:cs typeface="Times New Roman" panose="02020603050405020304" pitchFamily="18" charset="0"/>
              </a:rPr>
              <a:t>1950: O Santeiro do </a:t>
            </a:r>
            <a:r>
              <a:rPr lang="pt-BR" dirty="0" smtClean="0">
                <a:latin typeface="Times New Roman" panose="02020603050405020304" pitchFamily="18" charset="0"/>
                <a:cs typeface="Times New Roman" panose="02020603050405020304" pitchFamily="18" charset="0"/>
              </a:rPr>
              <a:t>Mangue;</a:t>
            </a:r>
            <a:endParaRPr lang="pt-BR" dirty="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2200" y="3396957"/>
            <a:ext cx="2216569" cy="3200394"/>
          </a:xfrm>
          <a:prstGeom prst="rect">
            <a:avLst/>
          </a:prstGeom>
        </p:spPr>
      </p:pic>
    </p:spTree>
    <p:extLst>
      <p:ext uri="{BB962C8B-B14F-4D97-AF65-F5344CB8AC3E}">
        <p14:creationId xmlns:p14="http://schemas.microsoft.com/office/powerpoint/2010/main" val="22463922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OSWALD DE ANDRADE</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algn="just"/>
            <a:r>
              <a:rPr lang="pt-BR" b="1" dirty="0" smtClean="0">
                <a:latin typeface="Times New Roman" panose="02020603050405020304" pitchFamily="18" charset="0"/>
                <a:cs typeface="Times New Roman" panose="02020603050405020304" pitchFamily="18" charset="0"/>
              </a:rPr>
              <a:t>Principais obras – romance e teatro</a:t>
            </a:r>
            <a:r>
              <a:rPr lang="pt-BR" dirty="0" smtClean="0">
                <a:latin typeface="Times New Roman" panose="02020603050405020304" pitchFamily="18" charset="0"/>
                <a:cs typeface="Times New Roman" panose="02020603050405020304" pitchFamily="18" charset="0"/>
              </a:rPr>
              <a:t>:</a:t>
            </a:r>
            <a:endParaRPr lang="pt-BR" dirty="0"/>
          </a:p>
          <a:p>
            <a:r>
              <a:rPr lang="pt-BR" dirty="0">
                <a:latin typeface="Times New Roman" panose="02020603050405020304" pitchFamily="18" charset="0"/>
                <a:cs typeface="Times New Roman" panose="02020603050405020304" pitchFamily="18" charset="0"/>
              </a:rPr>
              <a:t>1922-1934: Os Condenados (</a:t>
            </a:r>
            <a:r>
              <a:rPr lang="pt-BR" dirty="0" smtClean="0">
                <a:latin typeface="Times New Roman" panose="02020603050405020304" pitchFamily="18" charset="0"/>
                <a:cs typeface="Times New Roman" panose="02020603050405020304" pitchFamily="18" charset="0"/>
              </a:rPr>
              <a:t>trilogia);</a:t>
            </a:r>
            <a:endParaRPr lang="pt-BR" dirty="0">
              <a:latin typeface="Times New Roman" panose="02020603050405020304" pitchFamily="18" charset="0"/>
              <a:cs typeface="Times New Roman" panose="02020603050405020304" pitchFamily="18" charset="0"/>
            </a:endParaRPr>
          </a:p>
          <a:p>
            <a:r>
              <a:rPr lang="pt-BR" dirty="0">
                <a:latin typeface="Times New Roman" panose="02020603050405020304" pitchFamily="18" charset="0"/>
                <a:cs typeface="Times New Roman" panose="02020603050405020304" pitchFamily="18" charset="0"/>
              </a:rPr>
              <a:t>1924: </a:t>
            </a:r>
            <a:r>
              <a:rPr lang="pt-BR" b="1" dirty="0">
                <a:latin typeface="Times New Roman" panose="02020603050405020304" pitchFamily="18" charset="0"/>
                <a:cs typeface="Times New Roman" panose="02020603050405020304" pitchFamily="18" charset="0"/>
              </a:rPr>
              <a:t>Memórias Sentimentais de João </a:t>
            </a:r>
            <a:r>
              <a:rPr lang="pt-BR" b="1" dirty="0" smtClean="0">
                <a:latin typeface="Times New Roman" panose="02020603050405020304" pitchFamily="18" charset="0"/>
                <a:cs typeface="Times New Roman" panose="02020603050405020304" pitchFamily="18" charset="0"/>
              </a:rPr>
              <a:t>Miramar</a:t>
            </a:r>
            <a:r>
              <a:rPr lang="pt-BR" dirty="0" smtClean="0">
                <a:latin typeface="Times New Roman" panose="02020603050405020304" pitchFamily="18" charset="0"/>
                <a:cs typeface="Times New Roman" panose="02020603050405020304" pitchFamily="18" charset="0"/>
              </a:rPr>
              <a:t>;</a:t>
            </a:r>
            <a:endParaRPr lang="pt-BR" dirty="0">
              <a:latin typeface="Times New Roman" panose="02020603050405020304" pitchFamily="18" charset="0"/>
              <a:cs typeface="Times New Roman" panose="02020603050405020304" pitchFamily="18" charset="0"/>
            </a:endParaRPr>
          </a:p>
          <a:p>
            <a:r>
              <a:rPr lang="pt-BR" dirty="0">
                <a:latin typeface="Times New Roman" panose="02020603050405020304" pitchFamily="18" charset="0"/>
                <a:cs typeface="Times New Roman" panose="02020603050405020304" pitchFamily="18" charset="0"/>
              </a:rPr>
              <a:t>1933: </a:t>
            </a:r>
            <a:r>
              <a:rPr lang="pt-BR" b="1" dirty="0">
                <a:latin typeface="Times New Roman" panose="02020603050405020304" pitchFamily="18" charset="0"/>
                <a:cs typeface="Times New Roman" panose="02020603050405020304" pitchFamily="18" charset="0"/>
              </a:rPr>
              <a:t>Serafim Ponte </a:t>
            </a:r>
            <a:r>
              <a:rPr lang="pt-BR" b="1" dirty="0" smtClean="0">
                <a:latin typeface="Times New Roman" panose="02020603050405020304" pitchFamily="18" charset="0"/>
                <a:cs typeface="Times New Roman" panose="02020603050405020304" pitchFamily="18" charset="0"/>
              </a:rPr>
              <a:t>Grande</a:t>
            </a:r>
            <a:r>
              <a:rPr lang="pt-BR" dirty="0" smtClean="0">
                <a:latin typeface="Times New Roman" panose="02020603050405020304" pitchFamily="18" charset="0"/>
                <a:cs typeface="Times New Roman" panose="02020603050405020304" pitchFamily="18" charset="0"/>
              </a:rPr>
              <a:t>;</a:t>
            </a:r>
            <a:endParaRPr lang="pt-BR" dirty="0">
              <a:latin typeface="Times New Roman" panose="02020603050405020304" pitchFamily="18" charset="0"/>
              <a:cs typeface="Times New Roman" panose="02020603050405020304" pitchFamily="18" charset="0"/>
            </a:endParaRPr>
          </a:p>
          <a:p>
            <a:r>
              <a:rPr lang="pt-BR" dirty="0">
                <a:latin typeface="Times New Roman" panose="02020603050405020304" pitchFamily="18" charset="0"/>
                <a:cs typeface="Times New Roman" panose="02020603050405020304" pitchFamily="18" charset="0"/>
              </a:rPr>
              <a:t>1943: Marco Zero I - A Revolução </a:t>
            </a:r>
            <a:r>
              <a:rPr lang="pt-BR" dirty="0" smtClean="0">
                <a:latin typeface="Times New Roman" panose="02020603050405020304" pitchFamily="18" charset="0"/>
                <a:cs typeface="Times New Roman" panose="02020603050405020304" pitchFamily="18" charset="0"/>
              </a:rPr>
              <a:t>Melancólica;</a:t>
            </a:r>
            <a:endParaRPr lang="pt-BR" dirty="0">
              <a:latin typeface="Times New Roman" panose="02020603050405020304" pitchFamily="18" charset="0"/>
              <a:cs typeface="Times New Roman" panose="02020603050405020304" pitchFamily="18" charset="0"/>
            </a:endParaRPr>
          </a:p>
          <a:p>
            <a:r>
              <a:rPr lang="pt-BR" dirty="0">
                <a:latin typeface="Times New Roman" panose="02020603050405020304" pitchFamily="18" charset="0"/>
                <a:cs typeface="Times New Roman" panose="02020603050405020304" pitchFamily="18" charset="0"/>
              </a:rPr>
              <a:t>1945: Marco Zero II </a:t>
            </a:r>
            <a:r>
              <a:rPr lang="pt-BR" dirty="0" smtClean="0">
                <a:latin typeface="Times New Roman" panose="02020603050405020304" pitchFamily="18" charset="0"/>
                <a:cs typeface="Times New Roman" panose="02020603050405020304" pitchFamily="18" charset="0"/>
              </a:rPr>
              <a:t>– Chão;</a:t>
            </a:r>
          </a:p>
          <a:p>
            <a:r>
              <a:rPr lang="pt-BR" dirty="0" smtClean="0">
                <a:latin typeface="Times New Roman" panose="02020603050405020304" pitchFamily="18" charset="0"/>
                <a:cs typeface="Times New Roman" panose="02020603050405020304" pitchFamily="18" charset="0"/>
              </a:rPr>
              <a:t>1937: </a:t>
            </a:r>
            <a:r>
              <a:rPr lang="pt-BR" b="1" dirty="0" smtClean="0">
                <a:latin typeface="Times New Roman" panose="02020603050405020304" pitchFamily="18" charset="0"/>
                <a:cs typeface="Times New Roman" panose="02020603050405020304" pitchFamily="18" charset="0"/>
              </a:rPr>
              <a:t>O Rei da Vela </a:t>
            </a:r>
            <a:r>
              <a:rPr lang="pt-BR" dirty="0" smtClean="0">
                <a:latin typeface="Times New Roman" panose="02020603050405020304" pitchFamily="18" charset="0"/>
                <a:cs typeface="Times New Roman" panose="02020603050405020304" pitchFamily="18" charset="0"/>
              </a:rPr>
              <a:t>(peça de teatro);</a:t>
            </a:r>
            <a:endParaRPr lang="pt-BR" dirty="0">
              <a:latin typeface="Times New Roman" panose="02020603050405020304" pitchFamily="18" charset="0"/>
              <a:cs typeface="Times New Roman" panose="02020603050405020304" pitchFamily="18" charset="0"/>
            </a:endParaRPr>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3" y="3914987"/>
            <a:ext cx="1943306" cy="2805843"/>
          </a:xfrm>
          <a:prstGeom prst="rect">
            <a:avLst/>
          </a:prstGeom>
        </p:spPr>
      </p:pic>
    </p:spTree>
    <p:extLst>
      <p:ext uri="{BB962C8B-B14F-4D97-AF65-F5344CB8AC3E}">
        <p14:creationId xmlns:p14="http://schemas.microsoft.com/office/powerpoint/2010/main" val="22958181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OSWALD DE ANDRADE</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algn="just"/>
            <a:r>
              <a:rPr lang="pt-BR" b="1" dirty="0" smtClean="0">
                <a:latin typeface="Times New Roman" panose="02020603050405020304" pitchFamily="18" charset="0"/>
                <a:cs typeface="Times New Roman" panose="02020603050405020304" pitchFamily="18" charset="0"/>
              </a:rPr>
              <a:t>Características da obra</a:t>
            </a:r>
            <a:r>
              <a:rPr lang="pt-BR" dirty="0" smtClean="0">
                <a:latin typeface="Times New Roman" panose="02020603050405020304" pitchFamily="18" charset="0"/>
                <a:cs typeface="Times New Roman" panose="02020603050405020304" pitchFamily="18" charset="0"/>
              </a:rPr>
              <a:t>:</a:t>
            </a:r>
          </a:p>
          <a:p>
            <a:pPr algn="just"/>
            <a:r>
              <a:rPr lang="pt-BR" dirty="0" smtClean="0">
                <a:latin typeface="Times New Roman" panose="02020603050405020304" pitchFamily="18" charset="0"/>
                <a:cs typeface="Times New Roman" panose="02020603050405020304" pitchFamily="18" charset="0"/>
              </a:rPr>
              <a:t>Humor;</a:t>
            </a:r>
          </a:p>
          <a:p>
            <a:pPr algn="just"/>
            <a:r>
              <a:rPr lang="pt-BR" dirty="0" smtClean="0">
                <a:latin typeface="Times New Roman" panose="02020603050405020304" pitchFamily="18" charset="0"/>
                <a:cs typeface="Times New Roman" panose="02020603050405020304" pitchFamily="18" charset="0"/>
              </a:rPr>
              <a:t>Ironia;</a:t>
            </a:r>
          </a:p>
          <a:p>
            <a:pPr algn="just"/>
            <a:r>
              <a:rPr lang="pt-BR" dirty="0" smtClean="0">
                <a:latin typeface="Times New Roman" panose="02020603050405020304" pitchFamily="18" charset="0"/>
                <a:cs typeface="Times New Roman" panose="02020603050405020304" pitchFamily="18" charset="0"/>
              </a:rPr>
              <a:t>Nacionalismo crítico;</a:t>
            </a:r>
          </a:p>
          <a:p>
            <a:pPr algn="just"/>
            <a:r>
              <a:rPr lang="pt-BR" dirty="0" smtClean="0">
                <a:latin typeface="Times New Roman" panose="02020603050405020304" pitchFamily="18" charset="0"/>
                <a:cs typeface="Times New Roman" panose="02020603050405020304" pitchFamily="18" charset="0"/>
              </a:rPr>
              <a:t>Valorização das nossas origens;</a:t>
            </a:r>
          </a:p>
          <a:p>
            <a:pPr algn="just"/>
            <a:r>
              <a:rPr lang="pt-BR" dirty="0" smtClean="0">
                <a:latin typeface="Times New Roman" panose="02020603050405020304" pitchFamily="18" charset="0"/>
                <a:cs typeface="Times New Roman" panose="02020603050405020304" pitchFamily="18" charset="0"/>
              </a:rPr>
              <a:t>Valorização (crítica) do nosso passado histórico e cultural;</a:t>
            </a:r>
          </a:p>
          <a:p>
            <a:pPr algn="just"/>
            <a:r>
              <a:rPr lang="pt-BR" dirty="0" smtClean="0">
                <a:latin typeface="Times New Roman" panose="02020603050405020304" pitchFamily="18" charset="0"/>
                <a:cs typeface="Times New Roman" panose="02020603050405020304" pitchFamily="18" charset="0"/>
              </a:rPr>
              <a:t>Retrato da natureza e das cores próprias do Brasil;</a:t>
            </a:r>
          </a:p>
          <a:p>
            <a:pPr algn="just"/>
            <a:r>
              <a:rPr lang="pt-BR" dirty="0" smtClean="0">
                <a:latin typeface="Times New Roman" panose="02020603050405020304" pitchFamily="18" charset="0"/>
                <a:cs typeface="Times New Roman" panose="02020603050405020304" pitchFamily="18" charset="0"/>
              </a:rPr>
              <a:t>Retrato das contradições moderno-primitivas brasileiras;</a:t>
            </a:r>
          </a:p>
          <a:p>
            <a:pPr algn="just"/>
            <a:r>
              <a:rPr lang="pt-BR" dirty="0" smtClean="0">
                <a:latin typeface="Times New Roman" panose="02020603050405020304" pitchFamily="18" charset="0"/>
                <a:cs typeface="Times New Roman" panose="02020603050405020304" pitchFamily="18" charset="0"/>
              </a:rPr>
              <a:t>Aprofundou e difundiu as inovações Modernistas.</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1628800"/>
            <a:ext cx="2390775" cy="1914525"/>
          </a:xfrm>
          <a:prstGeom prst="rect">
            <a:avLst/>
          </a:prstGeom>
        </p:spPr>
      </p:pic>
    </p:spTree>
    <p:extLst>
      <p:ext uri="{BB962C8B-B14F-4D97-AF65-F5344CB8AC3E}">
        <p14:creationId xmlns:p14="http://schemas.microsoft.com/office/powerpoint/2010/main" val="37860694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OSWALD DE ANDRADE</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marL="0" indent="0">
              <a:buNone/>
            </a:pPr>
            <a:r>
              <a:rPr lang="pt-BR" b="1" dirty="0">
                <a:latin typeface="Times New Roman" panose="02020603050405020304" pitchFamily="18" charset="0"/>
                <a:cs typeface="Times New Roman" panose="02020603050405020304" pitchFamily="18" charset="0"/>
              </a:rPr>
              <a:t>Erro de português</a:t>
            </a:r>
            <a:endParaRPr lang="pt-BR" dirty="0">
              <a:latin typeface="Times New Roman" panose="02020603050405020304" pitchFamily="18" charset="0"/>
              <a:cs typeface="Times New Roman" panose="02020603050405020304" pitchFamily="18" charset="0"/>
            </a:endParaRPr>
          </a:p>
          <a:p>
            <a:endParaRPr lang="pt-BR" dirty="0">
              <a:latin typeface="Times New Roman" panose="02020603050405020304" pitchFamily="18" charset="0"/>
              <a:cs typeface="Times New Roman" panose="02020603050405020304" pitchFamily="18" charset="0"/>
            </a:endParaRPr>
          </a:p>
          <a:p>
            <a:pPr marL="0" indent="0">
              <a:buNone/>
            </a:pPr>
            <a:r>
              <a:rPr lang="pt-BR" dirty="0">
                <a:latin typeface="Times New Roman" panose="02020603050405020304" pitchFamily="18" charset="0"/>
                <a:cs typeface="Times New Roman" panose="02020603050405020304" pitchFamily="18" charset="0"/>
              </a:rPr>
              <a:t>Quando o português chegou</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debaixo duma bruta chuva</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vestiu o índio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que pena!</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fosse uma manhã de sol</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o índio tinha despido o português</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1556792"/>
            <a:ext cx="2927427" cy="4320480"/>
          </a:xfrm>
          <a:prstGeom prst="rect">
            <a:avLst/>
          </a:prstGeom>
        </p:spPr>
      </p:pic>
    </p:spTree>
    <p:extLst>
      <p:ext uri="{BB962C8B-B14F-4D97-AF65-F5344CB8AC3E}">
        <p14:creationId xmlns:p14="http://schemas.microsoft.com/office/powerpoint/2010/main" val="14736875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OSWALD DE ANDRADE</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marL="0" indent="0">
              <a:buNone/>
            </a:pPr>
            <a:r>
              <a:rPr lang="pt-BR" b="1" dirty="0" smtClean="0">
                <a:latin typeface="Times New Roman" panose="02020603050405020304" pitchFamily="18" charset="0"/>
                <a:cs typeface="Times New Roman" panose="02020603050405020304" pitchFamily="18" charset="0"/>
              </a:rPr>
              <a:t>Relógio</a:t>
            </a:r>
          </a:p>
          <a:p>
            <a:pPr marL="0" indent="0">
              <a:buNone/>
            </a:pPr>
            <a:endParaRPr lang="pt-BR" dirty="0">
              <a:latin typeface="Times New Roman" panose="02020603050405020304" pitchFamily="18" charset="0"/>
              <a:cs typeface="Times New Roman" panose="02020603050405020304" pitchFamily="18" charset="0"/>
            </a:endParaRPr>
          </a:p>
          <a:p>
            <a:pPr marL="0" indent="0">
              <a:buNone/>
            </a:pPr>
            <a:r>
              <a:rPr lang="pt-BR" dirty="0" smtClean="0">
                <a:latin typeface="Times New Roman" panose="02020603050405020304" pitchFamily="18" charset="0"/>
                <a:cs typeface="Times New Roman" panose="02020603050405020304" pitchFamily="18" charset="0"/>
              </a:rPr>
              <a:t>As </a:t>
            </a:r>
            <a:r>
              <a:rPr lang="pt-BR" dirty="0">
                <a:latin typeface="Times New Roman" panose="02020603050405020304" pitchFamily="18" charset="0"/>
                <a:cs typeface="Times New Roman" panose="02020603050405020304" pitchFamily="18" charset="0"/>
              </a:rPr>
              <a:t>coisas são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As coisas vêm</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As coisas vão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As coisas</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Vão e vêm</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Não em vão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As horas</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Vão e vêm</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Não em vão</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1556792"/>
            <a:ext cx="2986731" cy="4517281"/>
          </a:xfrm>
          <a:prstGeom prst="rect">
            <a:avLst/>
          </a:prstGeom>
        </p:spPr>
      </p:pic>
    </p:spTree>
    <p:extLst>
      <p:ext uri="{BB962C8B-B14F-4D97-AF65-F5344CB8AC3E}">
        <p14:creationId xmlns:p14="http://schemas.microsoft.com/office/powerpoint/2010/main" val="33233746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OSWALD DE ANDRADE</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marL="0" indent="0">
              <a:buNone/>
            </a:pPr>
            <a:r>
              <a:rPr lang="pt-BR" b="1" dirty="0"/>
              <a:t> </a:t>
            </a:r>
            <a:r>
              <a:rPr lang="pt-BR" b="1" dirty="0">
                <a:latin typeface="Times New Roman" panose="02020603050405020304" pitchFamily="18" charset="0"/>
                <a:cs typeface="Times New Roman" panose="02020603050405020304" pitchFamily="18" charset="0"/>
              </a:rPr>
              <a:t>Pronominais</a:t>
            </a:r>
            <a:r>
              <a:rPr lang="pt-BR" dirty="0">
                <a:latin typeface="Times New Roman" panose="02020603050405020304" pitchFamily="18" charset="0"/>
                <a:cs typeface="Times New Roman" panose="02020603050405020304" pitchFamily="18" charset="0"/>
              </a:rPr>
              <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Dê-me um cigarro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Diz a gramática</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Do professor e do aluno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E do mulato sabido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Mas o bom negro e o bom branco </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Da Nação Brasileira</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Dizem todos os dias</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Deixa disso camarada</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Me dá um cigarro.</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0112" y="2707580"/>
            <a:ext cx="3072724" cy="2594966"/>
          </a:xfrm>
          <a:prstGeom prst="rect">
            <a:avLst/>
          </a:prstGeom>
        </p:spPr>
      </p:pic>
    </p:spTree>
    <p:extLst>
      <p:ext uri="{BB962C8B-B14F-4D97-AF65-F5344CB8AC3E}">
        <p14:creationId xmlns:p14="http://schemas.microsoft.com/office/powerpoint/2010/main" val="2579564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algn="just"/>
            <a:r>
              <a:rPr lang="pt-BR" dirty="0">
                <a:latin typeface="Times New Roman" panose="02020603050405020304" pitchFamily="18" charset="0"/>
                <a:cs typeface="Times New Roman" panose="02020603050405020304" pitchFamily="18" charset="0"/>
              </a:rPr>
              <a:t>Ao regressar, iniciou na literatura, publicando o livro "</a:t>
            </a:r>
            <a:r>
              <a:rPr lang="pt-BR" b="1" dirty="0">
                <a:latin typeface="Times New Roman" panose="02020603050405020304" pitchFamily="18" charset="0"/>
                <a:cs typeface="Times New Roman" panose="02020603050405020304" pitchFamily="18" charset="0"/>
              </a:rPr>
              <a:t>A Cinza das Horas</a:t>
            </a:r>
            <a:r>
              <a:rPr lang="pt-BR" dirty="0">
                <a:latin typeface="Times New Roman" panose="02020603050405020304" pitchFamily="18" charset="0"/>
                <a:cs typeface="Times New Roman" panose="02020603050405020304" pitchFamily="18" charset="0"/>
              </a:rPr>
              <a:t>", em </a:t>
            </a:r>
            <a:r>
              <a:rPr lang="pt-BR" b="1" dirty="0">
                <a:latin typeface="Times New Roman" panose="02020603050405020304" pitchFamily="18" charset="0"/>
                <a:cs typeface="Times New Roman" panose="02020603050405020304" pitchFamily="18" charset="0"/>
              </a:rPr>
              <a:t>1917</a:t>
            </a:r>
            <a:r>
              <a:rPr lang="pt-BR" dirty="0">
                <a:latin typeface="Times New Roman" panose="02020603050405020304" pitchFamily="18" charset="0"/>
                <a:cs typeface="Times New Roman" panose="02020603050405020304" pitchFamily="18" charset="0"/>
              </a:rPr>
              <a:t>, numa </a:t>
            </a:r>
            <a:r>
              <a:rPr lang="pt-BR" b="1" dirty="0">
                <a:latin typeface="Times New Roman" panose="02020603050405020304" pitchFamily="18" charset="0"/>
                <a:cs typeface="Times New Roman" panose="02020603050405020304" pitchFamily="18" charset="0"/>
              </a:rPr>
              <a:t>edição de 200 exemplares</a:t>
            </a:r>
            <a:r>
              <a:rPr lang="pt-BR" dirty="0">
                <a:latin typeface="Times New Roman" panose="02020603050405020304" pitchFamily="18" charset="0"/>
                <a:cs typeface="Times New Roman" panose="02020603050405020304" pitchFamily="18" charset="0"/>
              </a:rPr>
              <a:t>, </a:t>
            </a:r>
            <a:r>
              <a:rPr lang="pt-BR" b="1" dirty="0">
                <a:latin typeface="Times New Roman" panose="02020603050405020304" pitchFamily="18" charset="0"/>
                <a:cs typeface="Times New Roman" panose="02020603050405020304" pitchFamily="18" charset="0"/>
              </a:rPr>
              <a:t>custeada por ele mesmo</a:t>
            </a:r>
            <a:r>
              <a:rPr lang="pt-BR" dirty="0"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Dois anos depois, publica seu segundo livro, "</a:t>
            </a:r>
            <a:r>
              <a:rPr lang="pt-BR" dirty="0" smtClean="0">
                <a:latin typeface="Times New Roman" panose="02020603050405020304" pitchFamily="18" charset="0"/>
                <a:cs typeface="Times New Roman" panose="02020603050405020304" pitchFamily="18" charset="0"/>
              </a:rPr>
              <a:t>Carnaval“.</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22095" y="3212976"/>
            <a:ext cx="2489051" cy="3484671"/>
          </a:xfrm>
          <a:prstGeom prst="rect">
            <a:avLst/>
          </a:prstGeom>
        </p:spPr>
      </p:pic>
    </p:spTree>
    <p:extLst>
      <p:ext uri="{BB962C8B-B14F-4D97-AF65-F5344CB8AC3E}">
        <p14:creationId xmlns:p14="http://schemas.microsoft.com/office/powerpoint/2010/main" val="38605971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OSWALD DE ANDRADE</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marL="0" indent="0">
              <a:buNone/>
            </a:pPr>
            <a:r>
              <a:rPr lang="pt-BR" b="1" dirty="0" smtClean="0">
                <a:latin typeface="Times New Roman" panose="02020603050405020304" pitchFamily="18" charset="0"/>
                <a:cs typeface="Times New Roman" panose="02020603050405020304" pitchFamily="18" charset="0"/>
              </a:rPr>
              <a:t>Vício </a:t>
            </a:r>
            <a:r>
              <a:rPr lang="pt-BR" b="1" dirty="0">
                <a:latin typeface="Times New Roman" panose="02020603050405020304" pitchFamily="18" charset="0"/>
                <a:cs typeface="Times New Roman" panose="02020603050405020304" pitchFamily="18" charset="0"/>
              </a:rPr>
              <a:t>na </a:t>
            </a:r>
            <a:r>
              <a:rPr lang="pt-BR" b="1" dirty="0" smtClean="0">
                <a:latin typeface="Times New Roman" panose="02020603050405020304" pitchFamily="18" charset="0"/>
                <a:cs typeface="Times New Roman" panose="02020603050405020304" pitchFamily="18" charset="0"/>
              </a:rPr>
              <a:t>Fala</a:t>
            </a:r>
          </a:p>
          <a:p>
            <a:pPr marL="0" indent="0">
              <a:buNone/>
            </a:pPr>
            <a:endParaRPr lang="pt-BR" b="1" dirty="0">
              <a:latin typeface="Times New Roman" panose="02020603050405020304" pitchFamily="18" charset="0"/>
              <a:cs typeface="Times New Roman" panose="02020603050405020304" pitchFamily="18" charset="0"/>
            </a:endParaRPr>
          </a:p>
          <a:p>
            <a:pPr marL="0" indent="0">
              <a:buNone/>
            </a:pPr>
            <a:r>
              <a:rPr lang="pt-BR" dirty="0">
                <a:latin typeface="Times New Roman" panose="02020603050405020304" pitchFamily="18" charset="0"/>
                <a:cs typeface="Times New Roman" panose="02020603050405020304" pitchFamily="18" charset="0"/>
              </a:rPr>
              <a:t>Para dizerem milho dizem mio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Para melhor dizem </a:t>
            </a:r>
            <a:r>
              <a:rPr lang="pt-BR" dirty="0" err="1">
                <a:latin typeface="Times New Roman" panose="02020603050405020304" pitchFamily="18" charset="0"/>
                <a:cs typeface="Times New Roman" panose="02020603050405020304" pitchFamily="18" charset="0"/>
              </a:rPr>
              <a:t>mió</a:t>
            </a:r>
            <a:r>
              <a:rPr lang="pt-BR" dirty="0">
                <a:latin typeface="Times New Roman" panose="02020603050405020304" pitchFamily="18" charset="0"/>
                <a:cs typeface="Times New Roman" panose="02020603050405020304" pitchFamily="18" charset="0"/>
              </a:rPr>
              <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Para pior </a:t>
            </a:r>
            <a:r>
              <a:rPr lang="pt-BR" dirty="0" err="1">
                <a:latin typeface="Times New Roman" panose="02020603050405020304" pitchFamily="18" charset="0"/>
                <a:cs typeface="Times New Roman" panose="02020603050405020304" pitchFamily="18" charset="0"/>
              </a:rPr>
              <a:t>pió</a:t>
            </a:r>
            <a:r>
              <a:rPr lang="pt-BR" dirty="0">
                <a:latin typeface="Times New Roman" panose="02020603050405020304" pitchFamily="18" charset="0"/>
                <a:cs typeface="Times New Roman" panose="02020603050405020304" pitchFamily="18" charset="0"/>
              </a:rPr>
              <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Para telha dizem teia</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Para telhado dizem </a:t>
            </a:r>
            <a:r>
              <a:rPr lang="pt-BR" dirty="0" err="1">
                <a:latin typeface="Times New Roman" panose="02020603050405020304" pitchFamily="18" charset="0"/>
                <a:cs typeface="Times New Roman" panose="02020603050405020304" pitchFamily="18" charset="0"/>
              </a:rPr>
              <a:t>teiado</a:t>
            </a:r>
            <a:r>
              <a:rPr lang="pt-BR" dirty="0">
                <a:latin typeface="Times New Roman" panose="02020603050405020304" pitchFamily="18" charset="0"/>
                <a:cs typeface="Times New Roman" panose="02020603050405020304" pitchFamily="18" charset="0"/>
              </a:rPr>
              <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E vão fazendo telhados </a:t>
            </a: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1412776"/>
            <a:ext cx="2830041" cy="4108124"/>
          </a:xfrm>
          <a:prstGeom prst="rect">
            <a:avLst/>
          </a:prstGeom>
        </p:spPr>
      </p:pic>
    </p:spTree>
    <p:extLst>
      <p:ext uri="{BB962C8B-B14F-4D97-AF65-F5344CB8AC3E}">
        <p14:creationId xmlns:p14="http://schemas.microsoft.com/office/powerpoint/2010/main" val="42842036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OSWALD DE ANDRADE</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r>
              <a:rPr lang="pt-BR" b="1" dirty="0">
                <a:latin typeface="Times New Roman" panose="02020603050405020304" pitchFamily="18" charset="0"/>
                <a:cs typeface="Times New Roman" panose="02020603050405020304" pitchFamily="18" charset="0"/>
              </a:rPr>
              <a:t>Vídeos usados na aula de Literatura</a:t>
            </a:r>
            <a:r>
              <a:rPr lang="pt-BR" dirty="0">
                <a:latin typeface="Times New Roman" panose="02020603050405020304" pitchFamily="18" charset="0"/>
                <a:cs typeface="Times New Roman" panose="02020603050405020304" pitchFamily="18" charset="0"/>
              </a:rPr>
              <a:t>:</a:t>
            </a:r>
          </a:p>
          <a:p>
            <a:endParaRPr lang="pt-BR" dirty="0">
              <a:latin typeface="Times New Roman" panose="02020603050405020304" pitchFamily="18" charset="0"/>
              <a:cs typeface="Times New Roman" panose="02020603050405020304" pitchFamily="18" charset="0"/>
            </a:endParaRPr>
          </a:p>
          <a:p>
            <a:r>
              <a:rPr lang="pt-BR" dirty="0">
                <a:latin typeface="Times New Roman" panose="02020603050405020304" pitchFamily="18" charset="0"/>
                <a:cs typeface="Times New Roman" panose="02020603050405020304" pitchFamily="18" charset="0"/>
              </a:rPr>
              <a:t>Oswald de Andrade: </a:t>
            </a:r>
            <a:r>
              <a:rPr lang="pt-BR" u="sng" dirty="0">
                <a:latin typeface="Times New Roman" panose="02020603050405020304" pitchFamily="18" charset="0"/>
                <a:cs typeface="Times New Roman" panose="02020603050405020304" pitchFamily="18" charset="0"/>
                <a:hlinkClick r:id="rId2"/>
              </a:rPr>
              <a:t>https://www.youtube.com/watch?v=UKsr0MXAbLs</a:t>
            </a:r>
            <a:endParaRPr lang="pt-BR" dirty="0">
              <a:latin typeface="Times New Roman" panose="02020603050405020304" pitchFamily="18" charset="0"/>
              <a:cs typeface="Times New Roman" panose="02020603050405020304" pitchFamily="18" charset="0"/>
            </a:endParaRPr>
          </a:p>
          <a:p>
            <a:pPr marL="0" indent="0">
              <a:buNone/>
            </a:pPr>
            <a:endParaRPr lang="pt-BR" dirty="0">
              <a:latin typeface="Times New Roman" panose="02020603050405020304" pitchFamily="18" charset="0"/>
              <a:cs typeface="Times New Roman" panose="02020603050405020304" pitchFamily="18" charset="0"/>
            </a:endParaRPr>
          </a:p>
          <a:p>
            <a:r>
              <a:rPr lang="pt-BR" dirty="0">
                <a:latin typeface="Times New Roman" panose="02020603050405020304" pitchFamily="18" charset="0"/>
                <a:cs typeface="Times New Roman" panose="02020603050405020304" pitchFamily="18" charset="0"/>
              </a:rPr>
              <a:t>Manuel Bandeira: O Poeta do Castelo: </a:t>
            </a:r>
            <a:r>
              <a:rPr lang="pt-BR" u="sng" dirty="0">
                <a:latin typeface="Times New Roman" panose="02020603050405020304" pitchFamily="18" charset="0"/>
                <a:cs typeface="Times New Roman" panose="02020603050405020304" pitchFamily="18" charset="0"/>
                <a:hlinkClick r:id="rId3"/>
              </a:rPr>
              <a:t>https://www.youtube.com/watch?v=bJmboP4q53Y&amp;t=366s</a:t>
            </a:r>
            <a:endParaRPr lang="pt-BR" dirty="0">
              <a:latin typeface="Times New Roman" panose="02020603050405020304" pitchFamily="18" charset="0"/>
              <a:cs typeface="Times New Roman" panose="02020603050405020304" pitchFamily="18" charset="0"/>
            </a:endParaRPr>
          </a:p>
          <a:p>
            <a:pPr marL="0" indent="0">
              <a:buNone/>
            </a:pPr>
            <a:endParaRPr lang="pt-B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6946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algn="just"/>
            <a:r>
              <a:rPr lang="pt-BR" dirty="0" smtClean="0">
                <a:latin typeface="Times New Roman" panose="02020603050405020304" pitchFamily="18" charset="0"/>
                <a:cs typeface="Times New Roman" panose="02020603050405020304" pitchFamily="18" charset="0"/>
              </a:rPr>
              <a:t>Foi </a:t>
            </a:r>
            <a:r>
              <a:rPr lang="pt-BR" b="1" dirty="0" smtClean="0">
                <a:latin typeface="Times New Roman" panose="02020603050405020304" pitchFamily="18" charset="0"/>
                <a:cs typeface="Times New Roman" panose="02020603050405020304" pitchFamily="18" charset="0"/>
              </a:rPr>
              <a:t>inspetor</a:t>
            </a:r>
            <a:r>
              <a:rPr lang="pt-BR" dirty="0" smtClean="0">
                <a:latin typeface="Times New Roman" panose="02020603050405020304" pitchFamily="18" charset="0"/>
                <a:cs typeface="Times New Roman" panose="02020603050405020304" pitchFamily="18" charset="0"/>
              </a:rPr>
              <a:t> de alunos, </a:t>
            </a:r>
            <a:r>
              <a:rPr lang="pt-BR" b="1" dirty="0" smtClean="0">
                <a:latin typeface="Times New Roman" panose="02020603050405020304" pitchFamily="18" charset="0"/>
                <a:cs typeface="Times New Roman" panose="02020603050405020304" pitchFamily="18" charset="0"/>
              </a:rPr>
              <a:t>professor de liter</a:t>
            </a:r>
            <a:r>
              <a:rPr lang="pt-BR" dirty="0" smtClean="0">
                <a:latin typeface="Times New Roman" panose="02020603050405020304" pitchFamily="18" charset="0"/>
                <a:cs typeface="Times New Roman" panose="02020603050405020304" pitchFamily="18" charset="0"/>
              </a:rPr>
              <a:t>atura do Colégio Pedro II, </a:t>
            </a:r>
            <a:r>
              <a:rPr lang="pt-BR" b="1" dirty="0" smtClean="0">
                <a:latin typeface="Times New Roman" panose="02020603050405020304" pitchFamily="18" charset="0"/>
                <a:cs typeface="Times New Roman" panose="02020603050405020304" pitchFamily="18" charset="0"/>
              </a:rPr>
              <a:t>professor universitário </a:t>
            </a:r>
            <a:r>
              <a:rPr lang="pt-BR" dirty="0" smtClean="0">
                <a:latin typeface="Times New Roman" panose="02020603050405020304" pitchFamily="18" charset="0"/>
                <a:cs typeface="Times New Roman" panose="02020603050405020304" pitchFamily="18" charset="0"/>
              </a:rPr>
              <a:t>e membro da </a:t>
            </a:r>
            <a:r>
              <a:rPr lang="pt-BR" b="1" dirty="0" smtClean="0">
                <a:latin typeface="Times New Roman" panose="02020603050405020304" pitchFamily="18" charset="0"/>
                <a:cs typeface="Times New Roman" panose="02020603050405020304" pitchFamily="18" charset="0"/>
              </a:rPr>
              <a:t>Academia Brasileira de Letras</a:t>
            </a:r>
            <a:r>
              <a:rPr lang="pt-BR" dirty="0" smtClean="0">
                <a:latin typeface="Times New Roman" panose="02020603050405020304" pitchFamily="18" charset="0"/>
                <a:cs typeface="Times New Roman" panose="02020603050405020304" pitchFamily="18" charset="0"/>
              </a:rPr>
              <a:t>. </a:t>
            </a:r>
            <a:r>
              <a:rPr lang="pt-BR" b="1" dirty="0" smtClean="0">
                <a:latin typeface="Times New Roman" panose="02020603050405020304" pitchFamily="18" charset="0"/>
                <a:cs typeface="Times New Roman" panose="02020603050405020304" pitchFamily="18" charset="0"/>
              </a:rPr>
              <a:t>Faleceu</a:t>
            </a:r>
            <a:r>
              <a:rPr lang="pt-BR" dirty="0"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no dia 13 de outubro de </a:t>
            </a:r>
            <a:r>
              <a:rPr lang="pt-BR" b="1" dirty="0">
                <a:latin typeface="Times New Roman" panose="02020603050405020304" pitchFamily="18" charset="0"/>
                <a:cs typeface="Times New Roman" panose="02020603050405020304" pitchFamily="18" charset="0"/>
              </a:rPr>
              <a:t>1968</a:t>
            </a:r>
            <a:r>
              <a:rPr lang="pt-BR" dirty="0">
                <a:latin typeface="Times New Roman" panose="02020603050405020304" pitchFamily="18" charset="0"/>
                <a:cs typeface="Times New Roman" panose="02020603050405020304" pitchFamily="18" charset="0"/>
              </a:rPr>
              <a:t>, com hemorragia gástrica, aos </a:t>
            </a:r>
            <a:r>
              <a:rPr lang="pt-BR" b="1" dirty="0">
                <a:latin typeface="Times New Roman" panose="02020603050405020304" pitchFamily="18" charset="0"/>
                <a:cs typeface="Times New Roman" panose="02020603050405020304" pitchFamily="18" charset="0"/>
              </a:rPr>
              <a:t>82 anos</a:t>
            </a:r>
            <a:r>
              <a:rPr lang="pt-BR" dirty="0">
                <a:latin typeface="Times New Roman" panose="02020603050405020304" pitchFamily="18" charset="0"/>
                <a:cs typeface="Times New Roman" panose="02020603050405020304" pitchFamily="18" charset="0"/>
              </a:rPr>
              <a:t> de idade, no Rio de </a:t>
            </a:r>
            <a:r>
              <a:rPr lang="pt-BR" dirty="0" smtClean="0">
                <a:latin typeface="Times New Roman" panose="02020603050405020304" pitchFamily="18" charset="0"/>
                <a:cs typeface="Times New Roman" panose="02020603050405020304" pitchFamily="18" charset="0"/>
              </a:rPr>
              <a:t>Janeiro.</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1880" y="3762681"/>
            <a:ext cx="2304256" cy="2809875"/>
          </a:xfrm>
          <a:prstGeom prst="rect">
            <a:avLst/>
          </a:prstGeom>
        </p:spPr>
      </p:pic>
    </p:spTree>
    <p:extLst>
      <p:ext uri="{BB962C8B-B14F-4D97-AF65-F5344CB8AC3E}">
        <p14:creationId xmlns:p14="http://schemas.microsoft.com/office/powerpoint/2010/main" val="17440691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lstStyle/>
          <a:p>
            <a:pPr algn="just"/>
            <a:r>
              <a:rPr lang="pt-BR" dirty="0" smtClean="0">
                <a:latin typeface="Times New Roman" panose="02020603050405020304" pitchFamily="18" charset="0"/>
                <a:cs typeface="Times New Roman" panose="02020603050405020304" pitchFamily="18" charset="0"/>
              </a:rPr>
              <a:t>Era uma pessoa </a:t>
            </a:r>
            <a:r>
              <a:rPr lang="pt-BR" b="1" dirty="0" smtClean="0">
                <a:latin typeface="Times New Roman" panose="02020603050405020304" pitchFamily="18" charset="0"/>
                <a:cs typeface="Times New Roman" panose="02020603050405020304" pitchFamily="18" charset="0"/>
              </a:rPr>
              <a:t>reservada</a:t>
            </a:r>
            <a:r>
              <a:rPr lang="pt-BR" dirty="0" smtClean="0">
                <a:latin typeface="Times New Roman" panose="02020603050405020304" pitchFamily="18" charset="0"/>
                <a:cs typeface="Times New Roman" panose="02020603050405020304" pitchFamily="18" charset="0"/>
              </a:rPr>
              <a:t>, melancólica e </a:t>
            </a:r>
            <a:r>
              <a:rPr lang="pt-BR" b="1" dirty="0" smtClean="0">
                <a:latin typeface="Times New Roman" panose="02020603050405020304" pitchFamily="18" charset="0"/>
                <a:cs typeface="Times New Roman" panose="02020603050405020304" pitchFamily="18" charset="0"/>
              </a:rPr>
              <a:t>avessa à badalação</a:t>
            </a:r>
            <a:r>
              <a:rPr lang="pt-BR" dirty="0" smtClean="0">
                <a:latin typeface="Times New Roman" panose="02020603050405020304" pitchFamily="18" charset="0"/>
                <a:cs typeface="Times New Roman" panose="02020603050405020304" pitchFamily="18" charset="0"/>
              </a:rPr>
              <a:t> social, cuja vida foi marcada pela doença, a </a:t>
            </a:r>
            <a:r>
              <a:rPr lang="pt-BR" b="1" dirty="0" smtClean="0">
                <a:latin typeface="Times New Roman" panose="02020603050405020304" pitchFamily="18" charset="0"/>
                <a:cs typeface="Times New Roman" panose="02020603050405020304" pitchFamily="18" charset="0"/>
              </a:rPr>
              <a:t>tuberculose</a:t>
            </a:r>
            <a:r>
              <a:rPr lang="pt-BR" dirty="0" smtClean="0">
                <a:latin typeface="Times New Roman" panose="02020603050405020304" pitchFamily="18" charset="0"/>
                <a:cs typeface="Times New Roman" panose="02020603050405020304" pitchFamily="18" charset="0"/>
              </a:rPr>
              <a:t>, uma permanente ameaça a sua existência. Porém, era um </a:t>
            </a:r>
            <a:r>
              <a:rPr lang="pt-BR" b="1" dirty="0" smtClean="0">
                <a:latin typeface="Times New Roman" panose="02020603050405020304" pitchFamily="18" charset="0"/>
                <a:cs typeface="Times New Roman" panose="02020603050405020304" pitchFamily="18" charset="0"/>
              </a:rPr>
              <a:t>bom amigo </a:t>
            </a:r>
            <a:r>
              <a:rPr lang="pt-BR" dirty="0" smtClean="0">
                <a:latin typeface="Times New Roman" panose="02020603050405020304" pitchFamily="18" charset="0"/>
                <a:cs typeface="Times New Roman" panose="02020603050405020304" pitchFamily="18" charset="0"/>
              </a:rPr>
              <a:t>e cultivava boas relações com outros poetas, como Mário de Andrade.</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7864" y="3717032"/>
            <a:ext cx="2484906" cy="2789659"/>
          </a:xfrm>
          <a:prstGeom prst="rect">
            <a:avLst/>
          </a:prstGeom>
        </p:spPr>
      </p:pic>
    </p:spTree>
    <p:extLst>
      <p:ext uri="{BB962C8B-B14F-4D97-AF65-F5344CB8AC3E}">
        <p14:creationId xmlns:p14="http://schemas.microsoft.com/office/powerpoint/2010/main" val="1192082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normAutofit fontScale="92500" lnSpcReduction="10000"/>
          </a:bodyPr>
          <a:lstStyle/>
          <a:p>
            <a:pPr algn="just"/>
            <a:r>
              <a:rPr lang="pt-BR" b="1" dirty="0" smtClean="0">
                <a:latin typeface="Times New Roman" panose="02020603050405020304" pitchFamily="18" charset="0"/>
                <a:cs typeface="Times New Roman" panose="02020603050405020304" pitchFamily="18" charset="0"/>
              </a:rPr>
              <a:t>Principais obras</a:t>
            </a:r>
            <a:r>
              <a:rPr lang="pt-BR" dirty="0" smtClean="0">
                <a:latin typeface="Times New Roman" panose="02020603050405020304" pitchFamily="18" charset="0"/>
                <a:cs typeface="Times New Roman" panose="02020603050405020304" pitchFamily="18" charset="0"/>
              </a:rPr>
              <a:t>:</a:t>
            </a:r>
          </a:p>
          <a:p>
            <a:pPr algn="just"/>
            <a:r>
              <a:rPr lang="pt-BR" dirty="0" smtClean="0">
                <a:latin typeface="Times New Roman" panose="02020603050405020304" pitchFamily="18" charset="0"/>
                <a:cs typeface="Times New Roman" panose="02020603050405020304" pitchFamily="18" charset="0"/>
              </a:rPr>
              <a:t>A Cinza das Horas, 1917;</a:t>
            </a:r>
          </a:p>
          <a:p>
            <a:pPr algn="just"/>
            <a:r>
              <a:rPr lang="pt-BR" dirty="0" smtClean="0">
                <a:latin typeface="Times New Roman" panose="02020603050405020304" pitchFamily="18" charset="0"/>
                <a:cs typeface="Times New Roman" panose="02020603050405020304" pitchFamily="18" charset="0"/>
              </a:rPr>
              <a:t>Carnaval</a:t>
            </a:r>
            <a:r>
              <a:rPr lang="pt-BR" dirty="0">
                <a:latin typeface="Times New Roman" panose="02020603050405020304" pitchFamily="18" charset="0"/>
                <a:cs typeface="Times New Roman" panose="02020603050405020304" pitchFamily="18" charset="0"/>
              </a:rPr>
              <a:t>, </a:t>
            </a:r>
            <a:r>
              <a:rPr lang="pt-BR" dirty="0" smtClean="0">
                <a:latin typeface="Times New Roman" panose="02020603050405020304" pitchFamily="18" charset="0"/>
                <a:cs typeface="Times New Roman" panose="02020603050405020304" pitchFamily="18" charset="0"/>
              </a:rPr>
              <a:t>1919;</a:t>
            </a:r>
            <a:endParaRPr lang="pt-BR" dirty="0">
              <a:latin typeface="Times New Roman" panose="02020603050405020304" pitchFamily="18" charset="0"/>
              <a:cs typeface="Times New Roman" panose="02020603050405020304" pitchFamily="18" charset="0"/>
            </a:endParaRPr>
          </a:p>
          <a:p>
            <a:pPr algn="just"/>
            <a:r>
              <a:rPr lang="pt-BR" dirty="0">
                <a:latin typeface="Times New Roman" panose="02020603050405020304" pitchFamily="18" charset="0"/>
                <a:cs typeface="Times New Roman" panose="02020603050405020304" pitchFamily="18" charset="0"/>
              </a:rPr>
              <a:t>O Ritmo Dissoluto, </a:t>
            </a:r>
            <a:r>
              <a:rPr lang="pt-BR" dirty="0" smtClean="0">
                <a:latin typeface="Times New Roman" panose="02020603050405020304" pitchFamily="18" charset="0"/>
                <a:cs typeface="Times New Roman" panose="02020603050405020304" pitchFamily="18" charset="0"/>
              </a:rPr>
              <a:t>1924;</a:t>
            </a:r>
            <a:endParaRPr lang="pt-BR" dirty="0">
              <a:latin typeface="Times New Roman" panose="02020603050405020304" pitchFamily="18" charset="0"/>
              <a:cs typeface="Times New Roman" panose="02020603050405020304" pitchFamily="18" charset="0"/>
            </a:endParaRPr>
          </a:p>
          <a:p>
            <a:pPr algn="just"/>
            <a:r>
              <a:rPr lang="pt-BR" dirty="0" smtClean="0">
                <a:latin typeface="Times New Roman" panose="02020603050405020304" pitchFamily="18" charset="0"/>
                <a:cs typeface="Times New Roman" panose="02020603050405020304" pitchFamily="18" charset="0"/>
              </a:rPr>
              <a:t>Libertinagem, </a:t>
            </a:r>
            <a:r>
              <a:rPr lang="pt-BR" dirty="0">
                <a:latin typeface="Times New Roman" panose="02020603050405020304" pitchFamily="18" charset="0"/>
                <a:cs typeface="Times New Roman" panose="02020603050405020304" pitchFamily="18" charset="0"/>
              </a:rPr>
              <a:t>1930 </a:t>
            </a:r>
            <a:r>
              <a:rPr lang="pt-BR" dirty="0" smtClean="0">
                <a:latin typeface="Times New Roman" panose="02020603050405020304" pitchFamily="18" charset="0"/>
                <a:cs typeface="Times New Roman" panose="02020603050405020304" pitchFamily="18" charset="0"/>
              </a:rPr>
              <a:t>(poemas </a:t>
            </a:r>
            <a:r>
              <a:rPr lang="pt-BR" dirty="0">
                <a:latin typeface="Times New Roman" panose="02020603050405020304" pitchFamily="18" charset="0"/>
                <a:cs typeface="Times New Roman" panose="02020603050405020304" pitchFamily="18" charset="0"/>
              </a:rPr>
              <a:t>"Evocação do Recife" e "Vou-me embora pra </a:t>
            </a:r>
            <a:r>
              <a:rPr lang="pt-BR" dirty="0" err="1">
                <a:latin typeface="Times New Roman" panose="02020603050405020304" pitchFamily="18" charset="0"/>
                <a:cs typeface="Times New Roman" panose="02020603050405020304" pitchFamily="18" charset="0"/>
              </a:rPr>
              <a:t>Pasárgada</a:t>
            </a:r>
            <a:r>
              <a:rPr lang="pt-BR" dirty="0" smtClean="0">
                <a:latin typeface="Times New Roman" panose="02020603050405020304" pitchFamily="18" charset="0"/>
                <a:cs typeface="Times New Roman" panose="02020603050405020304" pitchFamily="18" charset="0"/>
              </a:rPr>
              <a:t>");</a:t>
            </a:r>
            <a:endParaRPr lang="pt-BR" dirty="0">
              <a:latin typeface="Times New Roman" panose="02020603050405020304" pitchFamily="18" charset="0"/>
              <a:cs typeface="Times New Roman" panose="02020603050405020304" pitchFamily="18" charset="0"/>
            </a:endParaRPr>
          </a:p>
          <a:p>
            <a:pPr algn="just"/>
            <a:r>
              <a:rPr lang="pt-BR" dirty="0" smtClean="0">
                <a:latin typeface="Times New Roman" panose="02020603050405020304" pitchFamily="18" charset="0"/>
                <a:cs typeface="Times New Roman" panose="02020603050405020304" pitchFamily="18" charset="0"/>
              </a:rPr>
              <a:t>Estrela da Manhã, 1936;</a:t>
            </a:r>
            <a:endParaRPr lang="pt-BR" dirty="0">
              <a:latin typeface="Times New Roman" panose="02020603050405020304" pitchFamily="18" charset="0"/>
              <a:cs typeface="Times New Roman" panose="02020603050405020304" pitchFamily="18" charset="0"/>
            </a:endParaRPr>
          </a:p>
          <a:p>
            <a:pPr algn="just"/>
            <a:r>
              <a:rPr lang="pt-BR" dirty="0">
                <a:latin typeface="Times New Roman" panose="02020603050405020304" pitchFamily="18" charset="0"/>
                <a:cs typeface="Times New Roman" panose="02020603050405020304" pitchFamily="18" charset="0"/>
              </a:rPr>
              <a:t>Lira dos </a:t>
            </a:r>
            <a:r>
              <a:rPr lang="pt-BR" dirty="0" err="1">
                <a:latin typeface="Times New Roman" panose="02020603050405020304" pitchFamily="18" charset="0"/>
                <a:cs typeface="Times New Roman" panose="02020603050405020304" pitchFamily="18" charset="0"/>
              </a:rPr>
              <a:t>Cinquent'anos</a:t>
            </a:r>
            <a:r>
              <a:rPr lang="pt-BR" dirty="0">
                <a:latin typeface="Times New Roman" panose="02020603050405020304" pitchFamily="18" charset="0"/>
                <a:cs typeface="Times New Roman" panose="02020603050405020304" pitchFamily="18" charset="0"/>
              </a:rPr>
              <a:t>, </a:t>
            </a:r>
            <a:r>
              <a:rPr lang="pt-BR" dirty="0" smtClean="0">
                <a:latin typeface="Times New Roman" panose="02020603050405020304" pitchFamily="18" charset="0"/>
                <a:cs typeface="Times New Roman" panose="02020603050405020304" pitchFamily="18" charset="0"/>
              </a:rPr>
              <a:t>1940;</a:t>
            </a:r>
            <a:endParaRPr lang="pt-BR" dirty="0">
              <a:latin typeface="Times New Roman" panose="02020603050405020304" pitchFamily="18" charset="0"/>
              <a:cs typeface="Times New Roman" panose="02020603050405020304" pitchFamily="18" charset="0"/>
            </a:endParaRPr>
          </a:p>
          <a:p>
            <a:pPr algn="just"/>
            <a:r>
              <a:rPr lang="pt-BR" dirty="0">
                <a:latin typeface="Times New Roman" panose="02020603050405020304" pitchFamily="18" charset="0"/>
                <a:cs typeface="Times New Roman" panose="02020603050405020304" pitchFamily="18" charset="0"/>
              </a:rPr>
              <a:t>Belo </a:t>
            </a:r>
            <a:r>
              <a:rPr lang="pt-BR" dirty="0" err="1" smtClean="0">
                <a:latin typeface="Times New Roman" panose="02020603050405020304" pitchFamily="18" charset="0"/>
                <a:cs typeface="Times New Roman" panose="02020603050405020304" pitchFamily="18" charset="0"/>
              </a:rPr>
              <a:t>Belo</a:t>
            </a:r>
            <a:r>
              <a:rPr lang="pt-BR" dirty="0" smtClean="0">
                <a:latin typeface="Times New Roman" panose="02020603050405020304" pitchFamily="18" charset="0"/>
                <a:cs typeface="Times New Roman" panose="02020603050405020304" pitchFamily="18" charset="0"/>
              </a:rPr>
              <a:t>, 1948;</a:t>
            </a:r>
            <a:endParaRPr lang="pt-BR" dirty="0">
              <a:latin typeface="Times New Roman" panose="02020603050405020304" pitchFamily="18" charset="0"/>
              <a:cs typeface="Times New Roman" panose="02020603050405020304" pitchFamily="18" charset="0"/>
            </a:endParaRPr>
          </a:p>
          <a:p>
            <a:pPr algn="just"/>
            <a:r>
              <a:rPr lang="pt-BR" dirty="0">
                <a:latin typeface="Times New Roman" panose="02020603050405020304" pitchFamily="18" charset="0"/>
                <a:cs typeface="Times New Roman" panose="02020603050405020304" pitchFamily="18" charset="0"/>
              </a:rPr>
              <a:t>Mafuá do Malungo, </a:t>
            </a:r>
            <a:r>
              <a:rPr lang="pt-BR" dirty="0" smtClean="0">
                <a:latin typeface="Times New Roman" panose="02020603050405020304" pitchFamily="18" charset="0"/>
                <a:cs typeface="Times New Roman" panose="02020603050405020304" pitchFamily="18" charset="0"/>
              </a:rPr>
              <a:t>1948;</a:t>
            </a:r>
            <a:endParaRPr lang="pt-BR" dirty="0">
              <a:latin typeface="Times New Roman" panose="02020603050405020304" pitchFamily="18" charset="0"/>
              <a:cs typeface="Times New Roman" panose="02020603050405020304" pitchFamily="18" charset="0"/>
            </a:endParaRPr>
          </a:p>
          <a:p>
            <a:pPr algn="just"/>
            <a:r>
              <a:rPr lang="pt-BR" dirty="0">
                <a:latin typeface="Times New Roman" panose="02020603050405020304" pitchFamily="18" charset="0"/>
                <a:cs typeface="Times New Roman" panose="02020603050405020304" pitchFamily="18" charset="0"/>
              </a:rPr>
              <a:t>Opus 10, </a:t>
            </a:r>
            <a:r>
              <a:rPr lang="pt-BR" dirty="0" smtClean="0">
                <a:latin typeface="Times New Roman" panose="02020603050405020304" pitchFamily="18" charset="0"/>
                <a:cs typeface="Times New Roman" panose="02020603050405020304" pitchFamily="18" charset="0"/>
              </a:rPr>
              <a:t>1952;</a:t>
            </a:r>
            <a:endParaRPr lang="pt-BR" dirty="0">
              <a:latin typeface="Times New Roman" panose="02020603050405020304" pitchFamily="18" charset="0"/>
              <a:cs typeface="Times New Roman" panose="02020603050405020304" pitchFamily="18" charset="0"/>
            </a:endParaRPr>
          </a:p>
          <a:p>
            <a:pPr algn="just"/>
            <a:r>
              <a:rPr lang="pt-BR" dirty="0">
                <a:latin typeface="Times New Roman" panose="02020603050405020304" pitchFamily="18" charset="0"/>
                <a:cs typeface="Times New Roman" panose="02020603050405020304" pitchFamily="18" charset="0"/>
              </a:rPr>
              <a:t>Estrela da tarde, </a:t>
            </a:r>
            <a:r>
              <a:rPr lang="pt-BR" dirty="0" smtClean="0">
                <a:latin typeface="Times New Roman" panose="02020603050405020304" pitchFamily="18" charset="0"/>
                <a:cs typeface="Times New Roman" panose="02020603050405020304" pitchFamily="18" charset="0"/>
              </a:rPr>
              <a:t>1960;</a:t>
            </a:r>
            <a:endParaRPr lang="pt-BR" dirty="0">
              <a:latin typeface="Times New Roman" panose="02020603050405020304" pitchFamily="18" charset="0"/>
              <a:cs typeface="Times New Roman" panose="02020603050405020304" pitchFamily="18" charset="0"/>
            </a:endParaRPr>
          </a:p>
          <a:p>
            <a:pPr algn="just"/>
            <a:r>
              <a:rPr lang="pt-BR" dirty="0">
                <a:latin typeface="Times New Roman" panose="02020603050405020304" pitchFamily="18" charset="0"/>
                <a:cs typeface="Times New Roman" panose="02020603050405020304" pitchFamily="18" charset="0"/>
              </a:rPr>
              <a:t>Estrela da Vida Inteira, </a:t>
            </a:r>
            <a:r>
              <a:rPr lang="pt-BR" dirty="0" smtClean="0">
                <a:latin typeface="Times New Roman" panose="02020603050405020304" pitchFamily="18" charset="0"/>
                <a:cs typeface="Times New Roman" panose="02020603050405020304" pitchFamily="18" charset="0"/>
              </a:rPr>
              <a:t>1968.</a:t>
            </a:r>
            <a:endParaRPr lang="pt-BR" dirty="0">
              <a:latin typeface="Times New Roman" panose="02020603050405020304" pitchFamily="18" charset="0"/>
              <a:cs typeface="Times New Roman" panose="02020603050405020304" pitchFamily="18" charset="0"/>
            </a:endParaRPr>
          </a:p>
          <a:p>
            <a:pPr algn="just"/>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256" y="4005063"/>
            <a:ext cx="1809750" cy="2533650"/>
          </a:xfrm>
          <a:prstGeom prst="rect">
            <a:avLst/>
          </a:prstGeom>
        </p:spPr>
      </p:pic>
    </p:spTree>
    <p:extLst>
      <p:ext uri="{BB962C8B-B14F-4D97-AF65-F5344CB8AC3E}">
        <p14:creationId xmlns:p14="http://schemas.microsoft.com/office/powerpoint/2010/main" val="973263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normAutofit/>
          </a:bodyPr>
          <a:lstStyle/>
          <a:p>
            <a:pPr algn="just"/>
            <a:r>
              <a:rPr lang="pt-BR" b="1" dirty="0" smtClean="0">
                <a:latin typeface="Times New Roman" panose="02020603050405020304" pitchFamily="18" charset="0"/>
                <a:cs typeface="Times New Roman" panose="02020603050405020304" pitchFamily="18" charset="0"/>
              </a:rPr>
              <a:t>Três características da obra</a:t>
            </a:r>
            <a:r>
              <a:rPr lang="pt-BR" dirty="0" smtClean="0">
                <a:latin typeface="Times New Roman" panose="02020603050405020304" pitchFamily="18" charset="0"/>
                <a:cs typeface="Times New Roman" panose="02020603050405020304" pitchFamily="18" charset="0"/>
              </a:rPr>
              <a:t>:</a:t>
            </a:r>
          </a:p>
          <a:p>
            <a:pPr algn="just"/>
            <a:r>
              <a:rPr lang="pt-BR" dirty="0" smtClean="0">
                <a:latin typeface="Times New Roman" panose="02020603050405020304" pitchFamily="18" charset="0"/>
                <a:cs typeface="Times New Roman" panose="02020603050405020304" pitchFamily="18" charset="0"/>
              </a:rPr>
              <a:t>1) Papel decisivo na </a:t>
            </a:r>
            <a:r>
              <a:rPr lang="pt-BR" b="1" dirty="0" smtClean="0">
                <a:latin typeface="Times New Roman" panose="02020603050405020304" pitchFamily="18" charset="0"/>
                <a:cs typeface="Times New Roman" panose="02020603050405020304" pitchFamily="18" charset="0"/>
              </a:rPr>
              <a:t>solidificação da poesia de orientação modernista</a:t>
            </a:r>
            <a:r>
              <a:rPr lang="pt-BR" dirty="0" smtClean="0">
                <a:latin typeface="Times New Roman" panose="02020603050405020304" pitchFamily="18" charset="0"/>
                <a:cs typeface="Times New Roman" panose="02020603050405020304" pitchFamily="18" charset="0"/>
              </a:rPr>
              <a:t>, com todas as suas implicações: verso livre, linguagem coloquial, irreverência e liberdade criadora.</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808" y="3645024"/>
            <a:ext cx="3443399" cy="2757463"/>
          </a:xfrm>
          <a:prstGeom prst="rect">
            <a:avLst/>
          </a:prstGeom>
        </p:spPr>
      </p:pic>
    </p:spTree>
    <p:extLst>
      <p:ext uri="{BB962C8B-B14F-4D97-AF65-F5344CB8AC3E}">
        <p14:creationId xmlns:p14="http://schemas.microsoft.com/office/powerpoint/2010/main" val="204967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0" y="1484784"/>
            <a:ext cx="8712968" cy="5184575"/>
          </a:xfrm>
        </p:spPr>
        <p:txBody>
          <a:bodyPr>
            <a:normAutofit fontScale="85000" lnSpcReduction="20000"/>
          </a:bodyPr>
          <a:lstStyle/>
          <a:p>
            <a:pPr marL="0" indent="0">
              <a:buNone/>
            </a:pPr>
            <a:r>
              <a:rPr lang="pt-BR" b="1" dirty="0" smtClean="0">
                <a:latin typeface="Times New Roman" panose="02020603050405020304" pitchFamily="18" charset="0"/>
                <a:cs typeface="Times New Roman" panose="02020603050405020304" pitchFamily="18" charset="0"/>
              </a:rPr>
              <a:t>Nova Poética</a:t>
            </a:r>
          </a:p>
          <a:p>
            <a:pPr marL="0" indent="0">
              <a:buNone/>
            </a:pPr>
            <a:endParaRPr lang="pt-BR" dirty="0">
              <a:latin typeface="Times New Roman" panose="02020603050405020304" pitchFamily="18" charset="0"/>
              <a:cs typeface="Times New Roman" panose="02020603050405020304" pitchFamily="18" charset="0"/>
            </a:endParaRPr>
          </a:p>
          <a:p>
            <a:pPr marL="0" indent="0">
              <a:buNone/>
            </a:pPr>
            <a:r>
              <a:rPr lang="pt-BR" dirty="0" smtClean="0">
                <a:latin typeface="Times New Roman" panose="02020603050405020304" pitchFamily="18" charset="0"/>
                <a:cs typeface="Times New Roman" panose="02020603050405020304" pitchFamily="18" charset="0"/>
              </a:rPr>
              <a:t>Vou </a:t>
            </a:r>
            <a:r>
              <a:rPr lang="pt-BR" dirty="0">
                <a:latin typeface="Times New Roman" panose="02020603050405020304" pitchFamily="18" charset="0"/>
                <a:cs typeface="Times New Roman" panose="02020603050405020304" pitchFamily="18" charset="0"/>
              </a:rPr>
              <a:t>lançar a teoria do poeta sórdido.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Poeta sórdido: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Aquele em cuja poesia há a marca suja da vida.</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Vai um sujeito,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Saí um sujeito de casa com a roupa de brim branco muito bem engomada, e na primeira esquina passa um caminhão, salpica-lhe o paletó ou a calça de uma nódoa de lama:</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É a </a:t>
            </a:r>
            <a:r>
              <a:rPr lang="pt-BR" dirty="0" smtClean="0">
                <a:latin typeface="Times New Roman" panose="02020603050405020304" pitchFamily="18" charset="0"/>
                <a:cs typeface="Times New Roman" panose="02020603050405020304" pitchFamily="18" charset="0"/>
              </a:rPr>
              <a:t>vida</a:t>
            </a:r>
          </a:p>
          <a:p>
            <a:pPr marL="0" indent="0">
              <a:buNone/>
            </a:pPr>
            <a:endParaRPr lang="pt-BR" dirty="0">
              <a:latin typeface="Times New Roman" panose="02020603050405020304" pitchFamily="18" charset="0"/>
              <a:cs typeface="Times New Roman" panose="02020603050405020304" pitchFamily="18" charset="0"/>
            </a:endParaRPr>
          </a:p>
          <a:p>
            <a:pPr marL="0" indent="0">
              <a:buNone/>
            </a:pPr>
            <a:r>
              <a:rPr lang="pt-BR" dirty="0">
                <a:latin typeface="Times New Roman" panose="02020603050405020304" pitchFamily="18" charset="0"/>
                <a:cs typeface="Times New Roman" panose="02020603050405020304" pitchFamily="18" charset="0"/>
              </a:rPr>
              <a:t>O poema deve ser como a nódoa no brim:</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Fazer o leitor satisfeito de si dar o desespero</a:t>
            </a:r>
            <a:r>
              <a:rPr lang="pt-BR" dirty="0" smtClean="0">
                <a:latin typeface="Times New Roman" panose="02020603050405020304" pitchFamily="18" charset="0"/>
                <a:cs typeface="Times New Roman" panose="02020603050405020304" pitchFamily="18" charset="0"/>
              </a:rPr>
              <a:t>.</a:t>
            </a:r>
          </a:p>
          <a:p>
            <a:pPr marL="0" indent="0">
              <a:buNone/>
            </a:pPr>
            <a:endParaRPr lang="pt-BR" dirty="0">
              <a:latin typeface="Times New Roman" panose="02020603050405020304" pitchFamily="18" charset="0"/>
              <a:cs typeface="Times New Roman" panose="02020603050405020304" pitchFamily="18" charset="0"/>
            </a:endParaRPr>
          </a:p>
          <a:p>
            <a:pPr marL="0" indent="0">
              <a:buNone/>
            </a:pPr>
            <a:r>
              <a:rPr lang="pt-BR" dirty="0">
                <a:latin typeface="Times New Roman" panose="02020603050405020304" pitchFamily="18" charset="0"/>
                <a:cs typeface="Times New Roman" panose="02020603050405020304" pitchFamily="18" charset="0"/>
              </a:rPr>
              <a:t>Sei que a poesia é também orvalho.</a:t>
            </a:r>
            <a:br>
              <a:rPr lang="pt-BR" dirty="0">
                <a:latin typeface="Times New Roman" panose="02020603050405020304" pitchFamily="18" charset="0"/>
                <a:cs typeface="Times New Roman" panose="02020603050405020304" pitchFamily="18" charset="0"/>
              </a:rPr>
            </a:br>
            <a:r>
              <a:rPr lang="pt-BR" dirty="0">
                <a:latin typeface="Times New Roman" panose="02020603050405020304" pitchFamily="18" charset="0"/>
                <a:cs typeface="Times New Roman" panose="02020603050405020304" pitchFamily="18" charset="0"/>
              </a:rPr>
              <a:t>Mas este fica para as menininhas, as estrelas alfas, as virgens cem por cento e as amadas que envelheceram sem maldade.</a:t>
            </a:r>
          </a:p>
          <a:p>
            <a:pPr marL="0" indent="0" algn="just">
              <a:buNone/>
            </a:pP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4077071"/>
            <a:ext cx="2952750" cy="1543050"/>
          </a:xfrm>
          <a:prstGeom prst="rect">
            <a:avLst/>
          </a:prstGeom>
        </p:spPr>
      </p:pic>
    </p:spTree>
    <p:extLst>
      <p:ext uri="{BB962C8B-B14F-4D97-AF65-F5344CB8AC3E}">
        <p14:creationId xmlns:p14="http://schemas.microsoft.com/office/powerpoint/2010/main" val="2452567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88490" y="404664"/>
            <a:ext cx="7756263" cy="648072"/>
          </a:xfrm>
        </p:spPr>
        <p:txBody>
          <a:bodyPr>
            <a:normAutofit fontScale="90000"/>
          </a:bodyPr>
          <a:lstStyle/>
          <a:p>
            <a:r>
              <a:rPr lang="pt-BR" b="1" dirty="0" smtClean="0">
                <a:latin typeface="Times New Roman" panose="02020603050405020304" pitchFamily="18" charset="0"/>
                <a:cs typeface="Times New Roman" panose="02020603050405020304" pitchFamily="18" charset="0"/>
              </a:rPr>
              <a:t>MANUEL BANDEIRA</a:t>
            </a:r>
            <a:endParaRPr lang="pt-BR" b="1" dirty="0">
              <a:latin typeface="Times New Roman" panose="02020603050405020304" pitchFamily="18" charset="0"/>
              <a:cs typeface="Times New Roman" panose="02020603050405020304" pitchFamily="18" charset="0"/>
            </a:endParaRPr>
          </a:p>
        </p:txBody>
      </p:sp>
      <p:sp>
        <p:nvSpPr>
          <p:cNvPr id="5" name="Espaço Reservado para Conteúdo 4"/>
          <p:cNvSpPr>
            <a:spLocks noGrp="1"/>
          </p:cNvSpPr>
          <p:nvPr>
            <p:ph idx="1"/>
          </p:nvPr>
        </p:nvSpPr>
        <p:spPr>
          <a:xfrm>
            <a:off x="251521" y="1412776"/>
            <a:ext cx="8712968" cy="5184575"/>
          </a:xfrm>
        </p:spPr>
        <p:txBody>
          <a:bodyPr>
            <a:normAutofit/>
          </a:bodyPr>
          <a:lstStyle/>
          <a:p>
            <a:pPr algn="just"/>
            <a:r>
              <a:rPr lang="pt-BR" b="1" dirty="0" smtClean="0">
                <a:latin typeface="Times New Roman" panose="02020603050405020304" pitchFamily="18" charset="0"/>
                <a:cs typeface="Times New Roman" panose="02020603050405020304" pitchFamily="18" charset="0"/>
              </a:rPr>
              <a:t>Características da obra</a:t>
            </a:r>
            <a:r>
              <a:rPr lang="pt-BR" dirty="0" smtClean="0">
                <a:latin typeface="Times New Roman" panose="02020603050405020304" pitchFamily="18" charset="0"/>
                <a:cs typeface="Times New Roman" panose="02020603050405020304" pitchFamily="18" charset="0"/>
              </a:rPr>
              <a:t>:</a:t>
            </a:r>
          </a:p>
          <a:p>
            <a:pPr algn="just"/>
            <a:r>
              <a:rPr lang="pt-BR" dirty="0" smtClean="0">
                <a:latin typeface="Times New Roman" panose="02020603050405020304" pitchFamily="18" charset="0"/>
                <a:cs typeface="Times New Roman" panose="02020603050405020304" pitchFamily="18" charset="0"/>
              </a:rPr>
              <a:t>2) Capacidade de extrair a </a:t>
            </a:r>
            <a:r>
              <a:rPr lang="pt-BR" b="1" dirty="0" smtClean="0">
                <a:latin typeface="Times New Roman" panose="02020603050405020304" pitchFamily="18" charset="0"/>
                <a:cs typeface="Times New Roman" panose="02020603050405020304" pitchFamily="18" charset="0"/>
              </a:rPr>
              <a:t>poesia</a:t>
            </a:r>
            <a:r>
              <a:rPr lang="pt-BR" dirty="0" smtClean="0">
                <a:latin typeface="Times New Roman" panose="02020603050405020304" pitchFamily="18" charset="0"/>
                <a:cs typeface="Times New Roman" panose="02020603050405020304" pitchFamily="18" charset="0"/>
              </a:rPr>
              <a:t> das coisas aparentemente </a:t>
            </a:r>
            <a:r>
              <a:rPr lang="pt-BR" b="1" dirty="0" smtClean="0">
                <a:latin typeface="Times New Roman" panose="02020603050405020304" pitchFamily="18" charset="0"/>
                <a:cs typeface="Times New Roman" panose="02020603050405020304" pitchFamily="18" charset="0"/>
              </a:rPr>
              <a:t>banais do cotidiano</a:t>
            </a:r>
            <a:r>
              <a:rPr lang="pt-BR" dirty="0" smtClean="0">
                <a:latin typeface="Times New Roman" panose="02020603050405020304" pitchFamily="18" charset="0"/>
                <a:cs typeface="Times New Roman" panose="02020603050405020304" pitchFamily="18" charset="0"/>
              </a:rPr>
              <a:t>, como a própria doença, o quarto, as ações mecânicas do cotidiano, o jornal, a cultura popular. Sua </a:t>
            </a:r>
            <a:r>
              <a:rPr lang="pt-BR" b="1" dirty="0" smtClean="0">
                <a:latin typeface="Times New Roman" panose="02020603050405020304" pitchFamily="18" charset="0"/>
                <a:cs typeface="Times New Roman" panose="02020603050405020304" pitchFamily="18" charset="0"/>
              </a:rPr>
              <a:t>poesia parece prosaica</a:t>
            </a:r>
            <a:r>
              <a:rPr lang="pt-BR" dirty="0" smtClean="0">
                <a:latin typeface="Times New Roman" panose="02020603050405020304" pitchFamily="18" charset="0"/>
                <a:cs typeface="Times New Roman" panose="02020603050405020304" pitchFamily="18" charset="0"/>
              </a:rPr>
              <a:t>, mas é </a:t>
            </a:r>
            <a:r>
              <a:rPr lang="pt-BR" b="1" dirty="0" smtClean="0">
                <a:latin typeface="Times New Roman" panose="02020603050405020304" pitchFamily="18" charset="0"/>
                <a:cs typeface="Times New Roman" panose="02020603050405020304" pitchFamily="18" charset="0"/>
              </a:rPr>
              <a:t>rica</a:t>
            </a:r>
            <a:r>
              <a:rPr lang="pt-BR" dirty="0" smtClean="0">
                <a:latin typeface="Times New Roman" panose="02020603050405020304" pitchFamily="18" charset="0"/>
                <a:cs typeface="Times New Roman" panose="02020603050405020304" pitchFamily="18" charset="0"/>
              </a:rPr>
              <a:t> de em </a:t>
            </a:r>
            <a:r>
              <a:rPr lang="pt-BR" b="1" dirty="0" smtClean="0">
                <a:latin typeface="Times New Roman" panose="02020603050405020304" pitchFamily="18" charset="0"/>
                <a:cs typeface="Times New Roman" panose="02020603050405020304" pitchFamily="18" charset="0"/>
              </a:rPr>
              <a:t>construção</a:t>
            </a:r>
            <a:r>
              <a:rPr lang="pt-BR" dirty="0" smtClean="0">
                <a:latin typeface="Times New Roman" panose="02020603050405020304" pitchFamily="18" charset="0"/>
                <a:cs typeface="Times New Roman" panose="02020603050405020304" pitchFamily="18" charset="0"/>
              </a:rPr>
              <a:t> e </a:t>
            </a:r>
            <a:r>
              <a:rPr lang="pt-BR" b="1" dirty="0" smtClean="0">
                <a:latin typeface="Times New Roman" panose="02020603050405020304" pitchFamily="18" charset="0"/>
                <a:cs typeface="Times New Roman" panose="02020603050405020304" pitchFamily="18" charset="0"/>
              </a:rPr>
              <a:t>significado</a:t>
            </a:r>
            <a:r>
              <a:rPr lang="pt-BR" dirty="0" smtClean="0">
                <a:latin typeface="Times New Roman" panose="02020603050405020304" pitchFamily="18" charset="0"/>
                <a:cs typeface="Times New Roman" panose="02020603050405020304" pitchFamily="18" charset="0"/>
              </a:rPr>
              <a:t>.</a:t>
            </a:r>
            <a:endParaRPr lang="pt-BR" dirty="0" smtClean="0">
              <a:latin typeface="Times New Roman" panose="02020603050405020304" pitchFamily="18" charset="0"/>
              <a:cs typeface="Times New Roman" panose="02020603050405020304" pitchFamily="18"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920" y="4391025"/>
            <a:ext cx="1847850" cy="2466975"/>
          </a:xfrm>
          <a:prstGeom prst="rect">
            <a:avLst/>
          </a:prstGeom>
        </p:spPr>
      </p:pic>
    </p:spTree>
    <p:extLst>
      <p:ext uri="{BB962C8B-B14F-4D97-AF65-F5344CB8AC3E}">
        <p14:creationId xmlns:p14="http://schemas.microsoft.com/office/powerpoint/2010/main" val="3488642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1097</TotalTime>
  <Words>1785</Words>
  <Application>Microsoft Office PowerPoint</Application>
  <PresentationFormat>Apresentação na tela (4:3)</PresentationFormat>
  <Paragraphs>132</Paragraphs>
  <Slides>31</Slides>
  <Notes>1</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31</vt:i4>
      </vt:variant>
    </vt:vector>
  </HeadingPairs>
  <TitlesOfParts>
    <vt:vector size="38" baseType="lpstr">
      <vt:lpstr>Arial</vt:lpstr>
      <vt:lpstr>Calibri</vt:lpstr>
      <vt:lpstr>Constantia</vt:lpstr>
      <vt:lpstr>MS Mincho</vt:lpstr>
      <vt:lpstr>Times New Roman</vt:lpstr>
      <vt:lpstr>Wingdings 2</vt:lpstr>
      <vt:lpstr>Fluxo</vt:lpstr>
      <vt:lpstr>MANUEL BANDEIRA</vt:lpstr>
      <vt:lpstr>MANUEL BANDEIRA</vt:lpstr>
      <vt:lpstr>MANUEL BANDEIRA</vt:lpstr>
      <vt:lpstr>MANUEL BANDEIRA</vt:lpstr>
      <vt:lpstr>MANUEL BANDEIRA</vt:lpstr>
      <vt:lpstr>MANUEL BANDEIRA</vt:lpstr>
      <vt:lpstr>MANUEL BANDEIRA</vt:lpstr>
      <vt:lpstr>MANUEL BANDEIRA</vt:lpstr>
      <vt:lpstr>MANUEL BANDEIRA</vt:lpstr>
      <vt:lpstr>MANUEL BANDEIRA</vt:lpstr>
      <vt:lpstr>MANUEL BANDEIRA</vt:lpstr>
      <vt:lpstr>MANUEL BANDEIRA</vt:lpstr>
      <vt:lpstr>MANUEL BANDEIRA</vt:lpstr>
      <vt:lpstr>MANUEL BANDEIRA</vt:lpstr>
      <vt:lpstr>MANUEL BANDEIRA</vt:lpstr>
      <vt:lpstr>MANUEL BANDEIRA</vt:lpstr>
      <vt:lpstr>OSWALD DE ANDRADE</vt:lpstr>
      <vt:lpstr>OSWALD DE ANDRADE</vt:lpstr>
      <vt:lpstr>OSWALD DE ANDRADE</vt:lpstr>
      <vt:lpstr>OSWALD DE ANDRADE</vt:lpstr>
      <vt:lpstr>OSWALD DE ANDRADE</vt:lpstr>
      <vt:lpstr>OSWALD DE ANDRADE</vt:lpstr>
      <vt:lpstr>OSWALD DE ANDRADE</vt:lpstr>
      <vt:lpstr>OSWALD DE ANDRADE</vt:lpstr>
      <vt:lpstr>OSWALD DE ANDRADE</vt:lpstr>
      <vt:lpstr>OSWALD DE ANDRADE</vt:lpstr>
      <vt:lpstr>OSWALD DE ANDRADE</vt:lpstr>
      <vt:lpstr>OSWALD DE ANDRADE</vt:lpstr>
      <vt:lpstr>OSWALD DE ANDRADE</vt:lpstr>
      <vt:lpstr>OSWALD DE ANDRADE</vt:lpstr>
      <vt:lpstr>OSWALD DE ANDRADE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MONTEIRO LOBATO</dc:title>
  <dc:creator>Usuário</dc:creator>
  <cp:lastModifiedBy>ARTHUR VINÍCIUS FEITOSA FURTADO</cp:lastModifiedBy>
  <cp:revision>113</cp:revision>
  <dcterms:created xsi:type="dcterms:W3CDTF">2019-03-17T11:33:24Z</dcterms:created>
  <dcterms:modified xsi:type="dcterms:W3CDTF">2020-07-25T12:11:36Z</dcterms:modified>
</cp:coreProperties>
</file>