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4" r:id="rId15"/>
    <p:sldId id="275" r:id="rId16"/>
    <p:sldId id="271" r:id="rId17"/>
    <p:sldId id="272"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89" r:id="rId31"/>
    <p:sldId id="290" r:id="rId32"/>
    <p:sldId id="291" r:id="rId33"/>
    <p:sldId id="292" r:id="rId3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29" autoAdjust="0"/>
  </p:normalViewPr>
  <p:slideViewPr>
    <p:cSldViewPr>
      <p:cViewPr varScale="1">
        <p:scale>
          <a:sx n="48" d="100"/>
          <a:sy n="48" d="100"/>
        </p:scale>
        <p:origin x="-9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89A61-D953-432A-A8C1-89195B348630}" type="datetimeFigureOut">
              <a:rPr lang="pt-BR" smtClean="0"/>
              <a:pPr/>
              <a:t>02/08/2018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C5856-F7AF-4C67-BD0B-246E9C3985E5}" type="slidenum">
              <a:rPr lang="pt-BR" smtClean="0"/>
              <a:pPr/>
              <a:t>‹nº›</a:t>
            </a:fld>
            <a:endParaRPr lang="pt-BR"/>
          </a:p>
        </p:txBody>
      </p:sp>
    </p:spTree>
    <p:extLst>
      <p:ext uri="{BB962C8B-B14F-4D97-AF65-F5344CB8AC3E}">
        <p14:creationId xmlns:p14="http://schemas.microsoft.com/office/powerpoint/2010/main" xmlns="" val="149287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28707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07031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9120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98529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3641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42440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5071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17217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2675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02927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02/08/2018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8449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963C-AECC-47CC-9C66-44AD8E024035}" type="datetimeFigureOut">
              <a:rPr lang="pt-BR" smtClean="0"/>
              <a:pPr/>
              <a:t>02/08/2018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56EE7-B639-424B-94EE-7D9D39349134}" type="slidenum">
              <a:rPr lang="pt-BR" smtClean="0"/>
              <a:pPr/>
              <a:t>‹nº›</a:t>
            </a:fld>
            <a:endParaRPr lang="pt-BR"/>
          </a:p>
        </p:txBody>
      </p:sp>
    </p:spTree>
    <p:extLst>
      <p:ext uri="{BB962C8B-B14F-4D97-AF65-F5344CB8AC3E}">
        <p14:creationId xmlns:p14="http://schemas.microsoft.com/office/powerpoint/2010/main" xmlns="" val="337307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VERBOS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a:bodyPr>
          <a:lstStyle/>
          <a:p>
            <a:pPr marL="0" indent="0" algn="just">
              <a:buNone/>
            </a:pPr>
            <a:r>
              <a:rPr lang="pt-BR" sz="2400" dirty="0" smtClean="0">
                <a:latin typeface="Times New Roman" panose="02020603050405020304" pitchFamily="18" charset="0"/>
                <a:cs typeface="Times New Roman" panose="02020603050405020304" pitchFamily="18" charset="0"/>
              </a:rPr>
              <a:t>• É a classe de palavras que pode indicar, dentre outros processos:</a:t>
            </a: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ação </a:t>
            </a:r>
            <a:r>
              <a:rPr lang="pt-BR" sz="2400" dirty="0">
                <a:latin typeface="Times New Roman" panose="02020603050405020304" pitchFamily="18" charset="0"/>
                <a:cs typeface="Times New Roman" panose="02020603050405020304" pitchFamily="18" charset="0"/>
              </a:rPr>
              <a:t>(correr);</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estado </a:t>
            </a:r>
            <a:r>
              <a:rPr lang="pt-BR" sz="2400" dirty="0">
                <a:latin typeface="Times New Roman" panose="02020603050405020304" pitchFamily="18" charset="0"/>
                <a:cs typeface="Times New Roman" panose="02020603050405020304" pitchFamily="18" charset="0"/>
              </a:rPr>
              <a:t>(ficar);</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fenômeno </a:t>
            </a:r>
            <a:r>
              <a:rPr lang="pt-BR" sz="2400" dirty="0">
                <a:latin typeface="Times New Roman" panose="02020603050405020304" pitchFamily="18" charset="0"/>
                <a:cs typeface="Times New Roman" panose="02020603050405020304" pitchFamily="18" charset="0"/>
              </a:rPr>
              <a:t>(chover</a:t>
            </a: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desejo </a:t>
            </a:r>
            <a:r>
              <a:rPr lang="pt-BR" sz="2400" dirty="0">
                <a:latin typeface="Times New Roman" panose="02020603050405020304" pitchFamily="18" charset="0"/>
                <a:cs typeface="Times New Roman" panose="02020603050405020304" pitchFamily="18" charset="0"/>
              </a:rPr>
              <a:t>(querer</a:t>
            </a:r>
            <a:r>
              <a:rPr lang="pt-BR" sz="2400" dirty="0" smtClean="0">
                <a:latin typeface="Times New Roman" panose="02020603050405020304" pitchFamily="18" charset="0"/>
                <a:cs typeface="Times New Roman" panose="02020603050405020304" pitchFamily="18" charset="0"/>
              </a:rPr>
              <a:t>);</a:t>
            </a:r>
          </a:p>
          <a:p>
            <a:pPr marL="0" indent="0">
              <a:buNone/>
            </a:pPr>
            <a:r>
              <a:rPr lang="pt-BR" sz="2400" dirty="0" smtClean="0">
                <a:latin typeface="Times New Roman" panose="02020603050405020304" pitchFamily="18" charset="0"/>
                <a:cs typeface="Times New Roman" panose="02020603050405020304" pitchFamily="18" charset="0"/>
              </a:rPr>
              <a:t>• necessidade (precisar).</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215063" y="2667686"/>
            <a:ext cx="1800225" cy="2543175"/>
          </a:xfrm>
          <a:prstGeom prst="rect">
            <a:avLst/>
          </a:prstGeom>
        </p:spPr>
      </p:pic>
    </p:spTree>
    <p:extLst>
      <p:ext uri="{BB962C8B-B14F-4D97-AF65-F5344CB8AC3E}">
        <p14:creationId xmlns:p14="http://schemas.microsoft.com/office/powerpoint/2010/main" xmlns="" val="3449638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smtClean="0">
                <a:latin typeface="Times New Roman" panose="02020603050405020304" pitchFamily="18" charset="0"/>
                <a:cs typeface="Times New Roman" panose="02020603050405020304" pitchFamily="18" charset="0"/>
              </a:rPr>
              <a:t>E) </a:t>
            </a:r>
            <a:r>
              <a:rPr lang="pt-BR" sz="2400" b="1" dirty="0">
                <a:latin typeface="Times New Roman" panose="02020603050405020304" pitchFamily="18" charset="0"/>
                <a:cs typeface="Times New Roman" panose="02020603050405020304" pitchFamily="18" charset="0"/>
              </a:rPr>
              <a:t>Anômalos: </a:t>
            </a:r>
            <a:r>
              <a:rPr lang="pt-BR" sz="2400" dirty="0">
                <a:latin typeface="Times New Roman" panose="02020603050405020304" pitchFamily="18" charset="0"/>
                <a:cs typeface="Times New Roman" panose="02020603050405020304" pitchFamily="18" charset="0"/>
              </a:rPr>
              <a:t>são aqueles que incluem </a:t>
            </a:r>
            <a:r>
              <a:rPr lang="pt-BR" sz="2400" b="1" dirty="0">
                <a:latin typeface="Times New Roman" panose="02020603050405020304" pitchFamily="18" charset="0"/>
                <a:cs typeface="Times New Roman" panose="02020603050405020304" pitchFamily="18" charset="0"/>
              </a:rPr>
              <a:t>mais de um radical </a:t>
            </a:r>
            <a:r>
              <a:rPr lang="pt-BR" sz="2400" dirty="0">
                <a:latin typeface="Times New Roman" panose="02020603050405020304" pitchFamily="18" charset="0"/>
                <a:cs typeface="Times New Roman" panose="02020603050405020304" pitchFamily="18" charset="0"/>
              </a:rPr>
              <a:t>em sua conjugação. Por exemplo: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 name="Tabela 10"/>
          <p:cNvGraphicFramePr>
            <a:graphicFrameLocks noGrp="1"/>
          </p:cNvGraphicFramePr>
          <p:nvPr>
            <p:extLst>
              <p:ext uri="{D42A27DB-BD31-4B8C-83A1-F6EECF244321}">
                <p14:modId xmlns:p14="http://schemas.microsoft.com/office/powerpoint/2010/main" xmlns="" val="439138048"/>
              </p:ext>
            </p:extLst>
          </p:nvPr>
        </p:nvGraphicFramePr>
        <p:xfrm>
          <a:off x="457200" y="2948781"/>
          <a:ext cx="8229600" cy="2377440"/>
        </p:xfrm>
        <a:graphic>
          <a:graphicData uri="http://schemas.openxmlformats.org/drawingml/2006/table">
            <a:tbl>
              <a:tblPr/>
              <a:tblGrid>
                <a:gridCol w="4114800">
                  <a:extLst>
                    <a:ext uri="{9D8B030D-6E8A-4147-A177-3AD203B41FA5}">
                      <a16:colId xmlns:a16="http://schemas.microsoft.com/office/drawing/2014/main" xmlns="" val="1615818299"/>
                    </a:ext>
                  </a:extLst>
                </a:gridCol>
                <a:gridCol w="4114800">
                  <a:extLst>
                    <a:ext uri="{9D8B030D-6E8A-4147-A177-3AD203B41FA5}">
                      <a16:colId xmlns:a16="http://schemas.microsoft.com/office/drawing/2014/main" xmlns="" val="3028322870"/>
                    </a:ext>
                  </a:extLst>
                </a:gridCol>
              </a:tblGrid>
              <a:tr h="0">
                <a:tc>
                  <a:txBody>
                    <a:bodyPr/>
                    <a:lstStyle/>
                    <a:p>
                      <a:pPr algn="ctr"/>
                      <a:r>
                        <a:rPr lang="pt-BR" sz="2400" dirty="0">
                          <a:latin typeface="Times New Roman" panose="02020603050405020304" pitchFamily="18" charset="0"/>
                          <a:cs typeface="Times New Roman" panose="02020603050405020304" pitchFamily="18" charset="0"/>
                        </a:rPr>
                        <a:t>Ir </a:t>
                      </a:r>
                    </a:p>
                  </a:txBody>
                  <a:tcPr anchor="ctr">
                    <a:lnL>
                      <a:noFill/>
                    </a:lnL>
                    <a:lnR>
                      <a:noFill/>
                    </a:lnR>
                    <a:lnT>
                      <a:noFill/>
                    </a:lnT>
                    <a:lnB>
                      <a:noFill/>
                    </a:lnB>
                  </a:tcPr>
                </a:tc>
                <a:tc>
                  <a:txBody>
                    <a:bodyPr/>
                    <a:lstStyle/>
                    <a:p>
                      <a:pPr algn="ctr"/>
                      <a:r>
                        <a:rPr lang="pt-BR" sz="2400" dirty="0">
                          <a:latin typeface="Times New Roman" panose="02020603050405020304" pitchFamily="18" charset="0"/>
                          <a:cs typeface="Times New Roman" panose="02020603050405020304" pitchFamily="18" charset="0"/>
                        </a:rPr>
                        <a:t>Pôr </a:t>
                      </a:r>
                    </a:p>
                  </a:txBody>
                  <a:tcPr anchor="ctr">
                    <a:lnL>
                      <a:noFill/>
                    </a:lnL>
                    <a:lnR>
                      <a:noFill/>
                    </a:lnR>
                    <a:lnT>
                      <a:noFill/>
                    </a:lnT>
                    <a:lnB>
                      <a:noFill/>
                    </a:lnB>
                  </a:tcPr>
                </a:tc>
                <a:extLst>
                  <a:ext uri="{0D108BD9-81ED-4DB2-BD59-A6C34878D82A}">
                    <a16:rowId xmlns:a16="http://schemas.microsoft.com/office/drawing/2014/main" xmlns="" val="3847270248"/>
                  </a:ext>
                </a:extLst>
              </a:tr>
              <a:tr h="0">
                <a:tc>
                  <a:txBody>
                    <a:bodyPr/>
                    <a:lstStyle/>
                    <a:p>
                      <a:pPr algn="ctr"/>
                      <a:r>
                        <a:rPr lang="pt-BR" sz="2400" b="1" dirty="0">
                          <a:latin typeface="Times New Roman" panose="02020603050405020304" pitchFamily="18" charset="0"/>
                          <a:cs typeface="Times New Roman" panose="02020603050405020304" pitchFamily="18" charset="0"/>
                        </a:rPr>
                        <a:t>vou</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vais</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ides</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fui</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foste </a:t>
                      </a:r>
                      <a:endParaRPr lang="pt-BR" sz="2400" dirty="0">
                        <a:latin typeface="Times New Roman" panose="02020603050405020304" pitchFamily="18" charset="0"/>
                        <a:cs typeface="Times New Roman" panose="02020603050405020304" pitchFamily="18" charset="0"/>
                      </a:endParaRPr>
                    </a:p>
                  </a:txBody>
                  <a:tcPr>
                    <a:lnL>
                      <a:noFill/>
                    </a:lnL>
                    <a:lnR>
                      <a:noFill/>
                    </a:lnR>
                    <a:lnT>
                      <a:noFill/>
                    </a:lnT>
                    <a:lnB>
                      <a:noFill/>
                    </a:lnB>
                  </a:tcPr>
                </a:tc>
                <a:tc>
                  <a:txBody>
                    <a:bodyPr/>
                    <a:lstStyle/>
                    <a:p>
                      <a:pPr algn="ctr"/>
                      <a:r>
                        <a:rPr lang="pt-BR" sz="2400" b="1" dirty="0">
                          <a:latin typeface="Times New Roman" panose="02020603050405020304" pitchFamily="18" charset="0"/>
                          <a:cs typeface="Times New Roman" panose="02020603050405020304" pitchFamily="18" charset="0"/>
                        </a:rPr>
                        <a:t>ponho</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pus</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pôs</a:t>
                      </a:r>
                      <a:br>
                        <a:rPr lang="pt-BR" sz="2400" b="1" dirty="0">
                          <a:latin typeface="Times New Roman" panose="02020603050405020304" pitchFamily="18" charset="0"/>
                          <a:cs typeface="Times New Roman" panose="02020603050405020304" pitchFamily="18" charset="0"/>
                        </a:rPr>
                      </a:br>
                      <a:r>
                        <a:rPr lang="pt-BR" sz="2400" b="1" dirty="0">
                          <a:latin typeface="Times New Roman" panose="02020603050405020304" pitchFamily="18" charset="0"/>
                          <a:cs typeface="Times New Roman" panose="02020603050405020304" pitchFamily="18" charset="0"/>
                        </a:rPr>
                        <a:t>punha </a:t>
                      </a:r>
                      <a:endParaRPr lang="pt-BR" sz="2400" dirty="0">
                        <a:latin typeface="Times New Roman" panose="02020603050405020304" pitchFamily="18" charset="0"/>
                        <a:cs typeface="Times New Roman" panose="02020603050405020304" pitchFamily="18" charset="0"/>
                      </a:endParaRPr>
                    </a:p>
                  </a:txBody>
                  <a:tcPr>
                    <a:lnL>
                      <a:noFill/>
                    </a:lnL>
                    <a:lnR>
                      <a:noFill/>
                    </a:lnR>
                    <a:lnT>
                      <a:noFill/>
                    </a:lnT>
                    <a:lnB>
                      <a:noFill/>
                    </a:lnB>
                  </a:tcPr>
                </a:tc>
                <a:extLst>
                  <a:ext uri="{0D108BD9-81ED-4DB2-BD59-A6C34878D82A}">
                    <a16:rowId xmlns:a16="http://schemas.microsoft.com/office/drawing/2014/main" xmlns="" val="667459508"/>
                  </a:ext>
                </a:extLst>
              </a:tr>
            </a:tbl>
          </a:graphicData>
        </a:graphic>
      </p:graphicFrame>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563888" y="2948781"/>
            <a:ext cx="2317799" cy="2452052"/>
          </a:xfrm>
          <a:prstGeom prst="rect">
            <a:avLst/>
          </a:prstGeom>
        </p:spPr>
      </p:pic>
    </p:spTree>
    <p:extLst>
      <p:ext uri="{BB962C8B-B14F-4D97-AF65-F5344CB8AC3E}">
        <p14:creationId xmlns:p14="http://schemas.microsoft.com/office/powerpoint/2010/main" xmlns="" val="2651259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a:latin typeface="Times New Roman" panose="02020603050405020304" pitchFamily="18" charset="0"/>
                <a:cs typeface="Times New Roman" panose="02020603050405020304" pitchFamily="18" charset="0"/>
              </a:rPr>
              <a:t>F</a:t>
            </a:r>
            <a:r>
              <a:rPr lang="pt-BR" sz="2400" b="1" dirty="0" smtClean="0">
                <a:latin typeface="Times New Roman" panose="02020603050405020304" pitchFamily="18" charset="0"/>
                <a:cs typeface="Times New Roman" panose="02020603050405020304" pitchFamily="18" charset="0"/>
              </a:rPr>
              <a:t>) Auxiliares: </a:t>
            </a:r>
            <a:r>
              <a:rPr lang="pt-BR" sz="2400" dirty="0" smtClean="0">
                <a:latin typeface="Times New Roman" panose="02020603050405020304" pitchFamily="18" charset="0"/>
                <a:cs typeface="Times New Roman" panose="02020603050405020304" pitchFamily="18" charset="0"/>
              </a:rPr>
              <a:t>são </a:t>
            </a:r>
            <a:r>
              <a:rPr lang="pt-BR" sz="2400" dirty="0">
                <a:latin typeface="Times New Roman" panose="02020603050405020304" pitchFamily="18" charset="0"/>
                <a:cs typeface="Times New Roman" panose="02020603050405020304" pitchFamily="18" charset="0"/>
              </a:rPr>
              <a:t>aqueles que entram na </a:t>
            </a:r>
            <a:r>
              <a:rPr lang="pt-BR" sz="2400" b="1" dirty="0">
                <a:latin typeface="Times New Roman" panose="02020603050405020304" pitchFamily="18" charset="0"/>
                <a:cs typeface="Times New Roman" panose="02020603050405020304" pitchFamily="18" charset="0"/>
              </a:rPr>
              <a:t>formação</a:t>
            </a:r>
            <a:r>
              <a:rPr lang="pt-BR" sz="2400" dirty="0">
                <a:latin typeface="Times New Roman" panose="02020603050405020304" pitchFamily="18" charset="0"/>
                <a:cs typeface="Times New Roman" panose="02020603050405020304" pitchFamily="18" charset="0"/>
              </a:rPr>
              <a:t> dos </a:t>
            </a:r>
            <a:r>
              <a:rPr lang="pt-BR" sz="2400" b="1" dirty="0">
                <a:latin typeface="Times New Roman" panose="02020603050405020304" pitchFamily="18" charset="0"/>
                <a:cs typeface="Times New Roman" panose="02020603050405020304" pitchFamily="18" charset="0"/>
              </a:rPr>
              <a:t>tempos compostos </a:t>
            </a:r>
            <a:r>
              <a:rPr lang="pt-BR" sz="2400" dirty="0">
                <a:latin typeface="Times New Roman" panose="02020603050405020304" pitchFamily="18" charset="0"/>
                <a:cs typeface="Times New Roman" panose="02020603050405020304" pitchFamily="18" charset="0"/>
              </a:rPr>
              <a:t>e das </a:t>
            </a:r>
            <a:r>
              <a:rPr lang="pt-BR" sz="2400" b="1" dirty="0">
                <a:latin typeface="Times New Roman" panose="02020603050405020304" pitchFamily="18" charset="0"/>
                <a:cs typeface="Times New Roman" panose="02020603050405020304" pitchFamily="18" charset="0"/>
              </a:rPr>
              <a:t>locuções verbais</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verbo principal, quando acompanhado de verbo auxiliar, é expresso numa das formas nominais: </a:t>
            </a:r>
            <a:r>
              <a:rPr lang="pt-BR" sz="2400" b="1" dirty="0">
                <a:latin typeface="Times New Roman" panose="02020603050405020304" pitchFamily="18" charset="0"/>
                <a:cs typeface="Times New Roman" panose="02020603050405020304" pitchFamily="18" charset="0"/>
              </a:rPr>
              <a:t>infinitivo, gerúndio ou particípio.</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Ex.: Eu </a:t>
            </a:r>
            <a:r>
              <a:rPr lang="pt-BR" sz="2400" b="1" dirty="0" smtClean="0">
                <a:latin typeface="Times New Roman" panose="02020603050405020304" pitchFamily="18" charset="0"/>
                <a:cs typeface="Times New Roman" panose="02020603050405020304" pitchFamily="18" charset="0"/>
              </a:rPr>
              <a:t>havia pensado </a:t>
            </a:r>
            <a:r>
              <a:rPr lang="pt-BR" sz="2400" dirty="0" smtClean="0">
                <a:latin typeface="Times New Roman" panose="02020603050405020304" pitchFamily="18" charset="0"/>
                <a:cs typeface="Times New Roman" panose="02020603050405020304" pitchFamily="18" charset="0"/>
              </a:rPr>
              <a:t>em você. </a:t>
            </a:r>
          </a:p>
          <a:p>
            <a:pPr marL="0" indent="0" algn="just">
              <a:buNone/>
            </a:pPr>
            <a:r>
              <a:rPr lang="pt-BR" sz="2400" dirty="0" smtClean="0">
                <a:latin typeface="Times New Roman" panose="02020603050405020304" pitchFamily="18" charset="0"/>
                <a:cs typeface="Times New Roman" panose="02020603050405020304" pitchFamily="18" charset="0"/>
              </a:rPr>
              <a:t>Ex.: </a:t>
            </a:r>
            <a:r>
              <a:rPr lang="pt-BR" sz="2400" b="1" dirty="0" smtClean="0">
                <a:latin typeface="Times New Roman" panose="02020603050405020304" pitchFamily="18" charset="0"/>
                <a:cs typeface="Times New Roman" panose="02020603050405020304" pitchFamily="18" charset="0"/>
              </a:rPr>
              <a:t>Vou fazer</a:t>
            </a:r>
            <a:r>
              <a:rPr lang="pt-BR" sz="2400" dirty="0" smtClean="0">
                <a:latin typeface="Times New Roman" panose="02020603050405020304" pitchFamily="18" charset="0"/>
                <a:cs typeface="Times New Roman" panose="02020603050405020304" pitchFamily="18" charset="0"/>
              </a:rPr>
              <a:t> um café.</a:t>
            </a:r>
          </a:p>
          <a:p>
            <a:pPr marL="0" indent="0" algn="just">
              <a:buNone/>
            </a:pPr>
            <a:r>
              <a:rPr lang="pt-BR" sz="2400" dirty="0" smtClean="0">
                <a:latin typeface="Times New Roman" panose="02020603050405020304" pitchFamily="18" charset="0"/>
                <a:cs typeface="Times New Roman" panose="02020603050405020304" pitchFamily="18" charset="0"/>
              </a:rPr>
              <a:t>Ex.: </a:t>
            </a:r>
            <a:r>
              <a:rPr lang="pt-BR" sz="2400" b="1" dirty="0" smtClean="0">
                <a:latin typeface="Times New Roman" panose="02020603050405020304" pitchFamily="18" charset="0"/>
                <a:cs typeface="Times New Roman" panose="02020603050405020304" pitchFamily="18" charset="0"/>
              </a:rPr>
              <a:t>Está chegando </a:t>
            </a:r>
            <a:r>
              <a:rPr lang="pt-BR" sz="2400" dirty="0" smtClean="0">
                <a:latin typeface="Times New Roman" panose="02020603050405020304" pitchFamily="18" charset="0"/>
                <a:cs typeface="Times New Roman" panose="02020603050405020304" pitchFamily="18" charset="0"/>
              </a:rPr>
              <a:t>o momento decisivo.</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563888" y="4581128"/>
            <a:ext cx="2115319" cy="1407649"/>
          </a:xfrm>
          <a:prstGeom prst="rect">
            <a:avLst/>
          </a:prstGeom>
        </p:spPr>
      </p:pic>
    </p:spTree>
    <p:extLst>
      <p:ext uri="{BB962C8B-B14F-4D97-AF65-F5344CB8AC3E}">
        <p14:creationId xmlns:p14="http://schemas.microsoft.com/office/powerpoint/2010/main" xmlns="" val="459212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r>
              <a:rPr lang="pt-BR" sz="2400" b="1" dirty="0" smtClean="0">
                <a:latin typeface="Times New Roman" panose="02020603050405020304" pitchFamily="18" charset="0"/>
                <a:cs typeface="Times New Roman" panose="02020603050405020304" pitchFamily="18" charset="0"/>
              </a:rPr>
              <a:t>G) Pronominais: s</a:t>
            </a:r>
            <a:r>
              <a:rPr lang="pt-BR" sz="2400" dirty="0" smtClean="0">
                <a:latin typeface="Times New Roman" panose="02020603050405020304" pitchFamily="18" charset="0"/>
                <a:cs typeface="Times New Roman" panose="02020603050405020304" pitchFamily="18" charset="0"/>
              </a:rPr>
              <a:t>ão </a:t>
            </a:r>
            <a:r>
              <a:rPr lang="pt-BR" sz="2400" dirty="0">
                <a:latin typeface="Times New Roman" panose="02020603050405020304" pitchFamily="18" charset="0"/>
                <a:cs typeface="Times New Roman" panose="02020603050405020304" pitchFamily="18" charset="0"/>
              </a:rPr>
              <a:t>aqueles verbos que se </a:t>
            </a:r>
            <a:r>
              <a:rPr lang="pt-BR" sz="2400" b="1" dirty="0">
                <a:latin typeface="Times New Roman" panose="02020603050405020304" pitchFamily="18" charset="0"/>
                <a:cs typeface="Times New Roman" panose="02020603050405020304" pitchFamily="18" charset="0"/>
              </a:rPr>
              <a:t>conjugam com os pronomes oblíquos átonos</a:t>
            </a:r>
            <a:r>
              <a:rPr lang="pt-BR" sz="2400" dirty="0">
                <a:latin typeface="Times New Roman" panose="02020603050405020304" pitchFamily="18" charset="0"/>
                <a:cs typeface="Times New Roman" panose="02020603050405020304" pitchFamily="18" charset="0"/>
              </a:rPr>
              <a:t> </a:t>
            </a:r>
            <a:r>
              <a:rPr lang="pt-BR" sz="2400" i="1" dirty="0">
                <a:latin typeface="Times New Roman" panose="02020603050405020304" pitchFamily="18" charset="0"/>
                <a:cs typeface="Times New Roman" panose="02020603050405020304" pitchFamily="18" charset="0"/>
              </a:rPr>
              <a:t>me, te, se, nos, vos, </a:t>
            </a:r>
            <a:r>
              <a:rPr lang="pt-BR" sz="2400" i="1" dirty="0" smtClean="0">
                <a:latin typeface="Times New Roman" panose="02020603050405020304" pitchFamily="18" charset="0"/>
                <a:cs typeface="Times New Roman" panose="02020603050405020304" pitchFamily="18" charset="0"/>
              </a:rPr>
              <a:t>se</a:t>
            </a:r>
            <a:r>
              <a:rPr lang="pt-BR" sz="2400" dirty="0" smtClean="0">
                <a:latin typeface="Times New Roman" panose="02020603050405020304" pitchFamily="18" charset="0"/>
                <a:cs typeface="Times New Roman" panose="02020603050405020304" pitchFamily="18" charset="0"/>
              </a:rPr>
              <a:t>. Podem ser:</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Essenciais</a:t>
            </a:r>
            <a:r>
              <a:rPr lang="pt-BR" sz="2400" dirty="0">
                <a:latin typeface="Times New Roman" panose="02020603050405020304" pitchFamily="18" charset="0"/>
                <a:cs typeface="Times New Roman" panose="02020603050405020304" pitchFamily="18" charset="0"/>
              </a:rPr>
              <a:t>: são aqueles que </a:t>
            </a:r>
            <a:r>
              <a:rPr lang="pt-BR" sz="2400" b="1" dirty="0">
                <a:latin typeface="Times New Roman" panose="02020603050405020304" pitchFamily="18" charset="0"/>
                <a:cs typeface="Times New Roman" panose="02020603050405020304" pitchFamily="18" charset="0"/>
              </a:rPr>
              <a:t>sempre se conjugam com os pronomes oblíquos </a:t>
            </a:r>
            <a:r>
              <a:rPr lang="pt-BR" sz="2400" dirty="0">
                <a:latin typeface="Times New Roman" panose="02020603050405020304" pitchFamily="18" charset="0"/>
                <a:cs typeface="Times New Roman" panose="02020603050405020304" pitchFamily="18" charset="0"/>
              </a:rPr>
              <a:t>me, te, se, nos, vos, se. São poucos: abster-se, ater-se, apiedar-se, atrever-se, dignar-se, arrepender-se, etc.</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b) </a:t>
            </a:r>
            <a:r>
              <a:rPr lang="pt-BR" sz="2400" b="1" dirty="0" smtClean="0">
                <a:latin typeface="Times New Roman" panose="02020603050405020304" pitchFamily="18" charset="0"/>
                <a:cs typeface="Times New Roman" panose="02020603050405020304" pitchFamily="18" charset="0"/>
              </a:rPr>
              <a:t>Acidentais</a:t>
            </a:r>
            <a:r>
              <a:rPr lang="pt-BR" sz="2400" dirty="0" smtClean="0">
                <a:latin typeface="Times New Roman" panose="02020603050405020304" pitchFamily="18" charset="0"/>
                <a:cs typeface="Times New Roman" panose="02020603050405020304" pitchFamily="18" charset="0"/>
              </a:rPr>
              <a:t>: são os verbos transitivos diretos, ou transitivos diretos e indiretos, quando usados na formação da </a:t>
            </a:r>
            <a:r>
              <a:rPr lang="pt-BR" sz="2400" b="1" dirty="0" smtClean="0">
                <a:latin typeface="Times New Roman" panose="02020603050405020304" pitchFamily="18" charset="0"/>
                <a:cs typeface="Times New Roman" panose="02020603050405020304" pitchFamily="18" charset="0"/>
              </a:rPr>
              <a:t>voz reflexiva</a:t>
            </a:r>
            <a:r>
              <a:rPr lang="pt-BR" sz="2400" dirty="0" smtClean="0">
                <a:latin typeface="Times New Roman" panose="02020603050405020304" pitchFamily="18" charset="0"/>
                <a:cs typeface="Times New Roman" panose="02020603050405020304" pitchFamily="18" charset="0"/>
              </a:rPr>
              <a:t>. Ex.: </a:t>
            </a:r>
            <a:r>
              <a:rPr lang="pt-BR" sz="2400" dirty="0">
                <a:latin typeface="Times New Roman" panose="02020603050405020304" pitchFamily="18" charset="0"/>
                <a:cs typeface="Times New Roman" panose="02020603050405020304" pitchFamily="18" charset="0"/>
              </a:rPr>
              <a:t>Maria se penteava.</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235403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MODOS </a:t>
            </a:r>
            <a:r>
              <a:rPr lang="pt-BR" sz="2900" b="1" dirty="0">
                <a:solidFill>
                  <a:srgbClr val="FF0000"/>
                </a:solidFill>
                <a:latin typeface="Times New Roman" panose="02020603050405020304" pitchFamily="18" charset="0"/>
                <a:cs typeface="Times New Roman" panose="02020603050405020304" pitchFamily="18" charset="0"/>
              </a:rPr>
              <a:t>DOS VERBOS</a:t>
            </a:r>
          </a:p>
        </p:txBody>
      </p:sp>
      <p:sp>
        <p:nvSpPr>
          <p:cNvPr id="5" name="Espaço Reservado para Conteúdo 4"/>
          <p:cNvSpPr>
            <a:spLocks noGrp="1"/>
          </p:cNvSpPr>
          <p:nvPr>
            <p:ph idx="1"/>
          </p:nvPr>
        </p:nvSpPr>
        <p:spPr>
          <a:xfrm>
            <a:off x="457200" y="1268760"/>
            <a:ext cx="8229600" cy="4857403"/>
          </a:xfrm>
        </p:spPr>
        <p:txBody>
          <a:bodyPr>
            <a:normAutofit lnSpcReduction="10000"/>
          </a:bodyPr>
          <a:lstStyle/>
          <a:p>
            <a:pPr algn="just"/>
            <a:r>
              <a:rPr lang="pt-BR" sz="2400" dirty="0">
                <a:latin typeface="Times New Roman" panose="02020603050405020304" pitchFamily="18" charset="0"/>
                <a:cs typeface="Times New Roman" panose="02020603050405020304" pitchFamily="18" charset="0"/>
              </a:rPr>
              <a:t>D</a:t>
            </a:r>
            <a:r>
              <a:rPr lang="pt-BR" sz="2400" dirty="0" smtClean="0">
                <a:latin typeface="Times New Roman" panose="02020603050405020304" pitchFamily="18" charset="0"/>
                <a:cs typeface="Times New Roman" panose="02020603050405020304" pitchFamily="18" charset="0"/>
              </a:rPr>
              <a:t>á-se </a:t>
            </a:r>
            <a:r>
              <a:rPr lang="pt-BR" sz="2400" dirty="0">
                <a:latin typeface="Times New Roman" panose="02020603050405020304" pitchFamily="18" charset="0"/>
                <a:cs typeface="Times New Roman" panose="02020603050405020304" pitchFamily="18" charset="0"/>
              </a:rPr>
              <a:t>o nome de </a:t>
            </a:r>
            <a:r>
              <a:rPr lang="pt-BR" sz="2400" b="1" dirty="0">
                <a:latin typeface="Times New Roman" panose="02020603050405020304" pitchFamily="18" charset="0"/>
                <a:cs typeface="Times New Roman" panose="02020603050405020304" pitchFamily="18" charset="0"/>
              </a:rPr>
              <a:t>modo</a:t>
            </a:r>
            <a:r>
              <a:rPr lang="pt-BR" sz="2400" dirty="0">
                <a:latin typeface="Times New Roman" panose="02020603050405020304" pitchFamily="18" charset="0"/>
                <a:cs typeface="Times New Roman" panose="02020603050405020304" pitchFamily="18" charset="0"/>
              </a:rPr>
              <a:t> às </a:t>
            </a:r>
            <a:r>
              <a:rPr lang="pt-BR" sz="2400" b="1" dirty="0">
                <a:latin typeface="Times New Roman" panose="02020603050405020304" pitchFamily="18" charset="0"/>
                <a:cs typeface="Times New Roman" panose="02020603050405020304" pitchFamily="18" charset="0"/>
              </a:rPr>
              <a:t>várias formas assumidas pelo verbo </a:t>
            </a:r>
            <a:r>
              <a:rPr lang="pt-BR" sz="2400" dirty="0">
                <a:latin typeface="Times New Roman" panose="02020603050405020304" pitchFamily="18" charset="0"/>
                <a:cs typeface="Times New Roman" panose="02020603050405020304" pitchFamily="18" charset="0"/>
              </a:rPr>
              <a:t>na expressão de um fato. Em português, existem três modos: </a:t>
            </a:r>
            <a:endParaRPr lang="pt-BR" sz="2400" dirty="0" smtClean="0">
              <a:latin typeface="Times New Roman" panose="02020603050405020304" pitchFamily="18" charset="0"/>
              <a:cs typeface="Times New Roman" panose="02020603050405020304" pitchFamily="18" charset="0"/>
            </a:endParaRPr>
          </a:p>
          <a:p>
            <a:pPr algn="just"/>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Indicativo</a:t>
            </a:r>
            <a:r>
              <a:rPr lang="pt-BR" sz="2400" dirty="0">
                <a:latin typeface="Times New Roman" panose="02020603050405020304" pitchFamily="18" charset="0"/>
                <a:cs typeface="Times New Roman" panose="02020603050405020304" pitchFamily="18" charset="0"/>
              </a:rPr>
              <a:t> - indica uma </a:t>
            </a:r>
            <a:r>
              <a:rPr lang="pt-BR" sz="2400" b="1" dirty="0">
                <a:latin typeface="Times New Roman" panose="02020603050405020304" pitchFamily="18" charset="0"/>
                <a:cs typeface="Times New Roman" panose="02020603050405020304" pitchFamily="18" charset="0"/>
              </a:rPr>
              <a:t>certeza</a:t>
            </a:r>
            <a:r>
              <a:rPr lang="pt-BR" sz="2400" dirty="0">
                <a:latin typeface="Times New Roman" panose="02020603050405020304" pitchFamily="18" charset="0"/>
                <a:cs typeface="Times New Roman" panose="02020603050405020304" pitchFamily="18" charset="0"/>
              </a:rPr>
              <a:t>, uma realidade. Por exemplo: Eu sempre </a:t>
            </a:r>
            <a:r>
              <a:rPr lang="pt-BR" sz="2400" b="1" dirty="0">
                <a:latin typeface="Times New Roman" panose="02020603050405020304" pitchFamily="18" charset="0"/>
                <a:cs typeface="Times New Roman" panose="02020603050405020304" pitchFamily="18" charset="0"/>
              </a:rPr>
              <a:t>estudo</a:t>
            </a:r>
            <a:r>
              <a:rPr lang="pt-BR" sz="2400" dirty="0" smtClean="0">
                <a:latin typeface="Times New Roman" panose="02020603050405020304" pitchFamily="18" charset="0"/>
                <a:cs typeface="Times New Roman" panose="02020603050405020304" pitchFamily="18" charset="0"/>
              </a:rPr>
              <a:t>.</a:t>
            </a:r>
          </a:p>
          <a:p>
            <a:pPr algn="just"/>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Subjuntivo</a:t>
            </a:r>
            <a:r>
              <a:rPr lang="pt-BR" sz="2400" dirty="0">
                <a:latin typeface="Times New Roman" panose="02020603050405020304" pitchFamily="18" charset="0"/>
                <a:cs typeface="Times New Roman" panose="02020603050405020304" pitchFamily="18" charset="0"/>
              </a:rPr>
              <a:t> - indica uma </a:t>
            </a:r>
            <a:r>
              <a:rPr lang="pt-BR" sz="2400" b="1" dirty="0">
                <a:latin typeface="Times New Roman" panose="02020603050405020304" pitchFamily="18" charset="0"/>
                <a:cs typeface="Times New Roman" panose="02020603050405020304" pitchFamily="18" charset="0"/>
              </a:rPr>
              <a:t>dúvida</a:t>
            </a:r>
            <a:r>
              <a:rPr lang="pt-BR" sz="2400" dirty="0">
                <a:latin typeface="Times New Roman" panose="02020603050405020304" pitchFamily="18" charset="0"/>
                <a:cs typeface="Times New Roman" panose="02020603050405020304" pitchFamily="18" charset="0"/>
              </a:rPr>
              <a:t>, uma </a:t>
            </a:r>
            <a:r>
              <a:rPr lang="pt-BR" sz="2400" b="1" dirty="0" smtClean="0">
                <a:latin typeface="Times New Roman" panose="02020603050405020304" pitchFamily="18" charset="0"/>
                <a:cs typeface="Times New Roman" panose="02020603050405020304" pitchFamily="18" charset="0"/>
              </a:rPr>
              <a:t>possibilidade</a:t>
            </a:r>
            <a:r>
              <a:rPr lang="pt-BR" sz="2400" dirty="0" smtClean="0">
                <a:latin typeface="Times New Roman" panose="02020603050405020304" pitchFamily="18" charset="0"/>
                <a:cs typeface="Times New Roman" panose="02020603050405020304" pitchFamily="18" charset="0"/>
              </a:rPr>
              <a:t>,</a:t>
            </a:r>
            <a:r>
              <a:rPr lang="pt-BR" sz="2400" b="1" dirty="0" smtClean="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um </a:t>
            </a:r>
            <a:r>
              <a:rPr lang="pt-BR" sz="2400" b="1" dirty="0" smtClean="0">
                <a:latin typeface="Times New Roman" panose="02020603050405020304" pitchFamily="18" charset="0"/>
                <a:cs typeface="Times New Roman" panose="02020603050405020304" pitchFamily="18" charset="0"/>
              </a:rPr>
              <a:t>desejo</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Por exemplo: Talvez eu </a:t>
            </a:r>
            <a:r>
              <a:rPr lang="pt-BR" sz="2400" b="1" dirty="0">
                <a:latin typeface="Times New Roman" panose="02020603050405020304" pitchFamily="18" charset="0"/>
                <a:cs typeface="Times New Roman" panose="02020603050405020304" pitchFamily="18" charset="0"/>
              </a:rPr>
              <a:t>estude</a:t>
            </a:r>
            <a:r>
              <a:rPr lang="pt-BR" sz="2400" dirty="0">
                <a:latin typeface="Times New Roman" panose="02020603050405020304" pitchFamily="18" charset="0"/>
                <a:cs typeface="Times New Roman" panose="02020603050405020304" pitchFamily="18" charset="0"/>
              </a:rPr>
              <a:t> amanhã</a:t>
            </a:r>
            <a:r>
              <a:rPr lang="pt-BR" sz="2400" dirty="0" smtClean="0">
                <a:latin typeface="Times New Roman" panose="02020603050405020304" pitchFamily="18" charset="0"/>
                <a:cs typeface="Times New Roman" panose="02020603050405020304" pitchFamily="18" charset="0"/>
              </a:rPr>
              <a:t>.</a:t>
            </a:r>
          </a:p>
          <a:p>
            <a:pPr algn="just"/>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Imperativo</a:t>
            </a:r>
            <a:r>
              <a:rPr lang="pt-BR" sz="2400" dirty="0">
                <a:latin typeface="Times New Roman" panose="02020603050405020304" pitchFamily="18" charset="0"/>
                <a:cs typeface="Times New Roman" panose="02020603050405020304" pitchFamily="18" charset="0"/>
              </a:rPr>
              <a:t> - indica uma </a:t>
            </a:r>
            <a:r>
              <a:rPr lang="pt-BR" sz="2400" b="1" dirty="0">
                <a:latin typeface="Times New Roman" panose="02020603050405020304" pitchFamily="18" charset="0"/>
                <a:cs typeface="Times New Roman" panose="02020603050405020304" pitchFamily="18" charset="0"/>
              </a:rPr>
              <a:t>ordem</a:t>
            </a:r>
            <a:r>
              <a:rPr lang="pt-BR" sz="2400" dirty="0">
                <a:latin typeface="Times New Roman" panose="02020603050405020304" pitchFamily="18" charset="0"/>
                <a:cs typeface="Times New Roman" panose="02020603050405020304" pitchFamily="18" charset="0"/>
              </a:rPr>
              <a:t>, um </a:t>
            </a:r>
            <a:r>
              <a:rPr lang="pt-BR" sz="2400" b="1" dirty="0" smtClean="0">
                <a:latin typeface="Times New Roman" panose="02020603050405020304" pitchFamily="18" charset="0"/>
                <a:cs typeface="Times New Roman" panose="02020603050405020304" pitchFamily="18" charset="0"/>
              </a:rPr>
              <a:t>pedido</a:t>
            </a:r>
            <a:r>
              <a:rPr lang="pt-BR" sz="2400" dirty="0" smtClean="0">
                <a:latin typeface="Times New Roman" panose="02020603050405020304" pitchFamily="18" charset="0"/>
                <a:cs typeface="Times New Roman" panose="02020603050405020304" pitchFamily="18" charset="0"/>
              </a:rPr>
              <a:t>, um </a:t>
            </a:r>
            <a:r>
              <a:rPr lang="pt-BR" sz="2400" b="1" dirty="0" smtClean="0">
                <a:latin typeface="Times New Roman" panose="02020603050405020304" pitchFamily="18" charset="0"/>
                <a:cs typeface="Times New Roman" panose="02020603050405020304" pitchFamily="18" charset="0"/>
              </a:rPr>
              <a:t>convite</a:t>
            </a:r>
            <a:r>
              <a:rPr lang="pt-BR" sz="2400" dirty="0" smtClean="0">
                <a:latin typeface="Times New Roman" panose="02020603050405020304" pitchFamily="18" charset="0"/>
                <a:cs typeface="Times New Roman" panose="02020603050405020304" pitchFamily="18" charset="0"/>
              </a:rPr>
              <a:t>, uma </a:t>
            </a:r>
            <a:r>
              <a:rPr lang="pt-BR" sz="2400" b="1" dirty="0" smtClean="0">
                <a:latin typeface="Times New Roman" panose="02020603050405020304" pitchFamily="18" charset="0"/>
                <a:cs typeface="Times New Roman" panose="02020603050405020304" pitchFamily="18" charset="0"/>
              </a:rPr>
              <a:t>orientação</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Por exemplo: </a:t>
            </a:r>
            <a:r>
              <a:rPr lang="pt-BR" sz="2400" b="1" dirty="0">
                <a:latin typeface="Times New Roman" panose="02020603050405020304" pitchFamily="18" charset="0"/>
                <a:cs typeface="Times New Roman" panose="02020603050405020304" pitchFamily="18" charset="0"/>
              </a:rPr>
              <a:t>Estuda</a:t>
            </a:r>
            <a:r>
              <a:rPr lang="pt-BR" sz="2400" dirty="0">
                <a:latin typeface="Times New Roman" panose="02020603050405020304" pitchFamily="18" charset="0"/>
                <a:cs typeface="Times New Roman" panose="02020603050405020304" pitchFamily="18" charset="0"/>
              </a:rPr>
              <a:t> agora, menino.</a:t>
            </a:r>
          </a:p>
          <a:p>
            <a:pPr marL="0" indent="0" algn="just">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74896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66354"/>
            <a:ext cx="8229600" cy="373410"/>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FORMAS NOMINAIS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714376"/>
            <a:ext cx="8229600" cy="5411788"/>
          </a:xfrm>
        </p:spPr>
        <p:txBody>
          <a:bodyPr>
            <a:normAutofit fontScale="25000" lnSpcReduction="20000"/>
          </a:bodyPr>
          <a:lstStyle/>
          <a:p>
            <a:pPr algn="just">
              <a:lnSpc>
                <a:spcPct val="170000"/>
              </a:lnSpc>
            </a:pPr>
            <a:r>
              <a:rPr lang="pt-BR" sz="7200" dirty="0" smtClean="0">
                <a:latin typeface="Times New Roman" panose="02020603050405020304" pitchFamily="18" charset="0"/>
                <a:cs typeface="Times New Roman" panose="02020603050405020304" pitchFamily="18" charset="0"/>
              </a:rPr>
              <a:t>O </a:t>
            </a:r>
            <a:r>
              <a:rPr lang="pt-BR" sz="7200" dirty="0">
                <a:latin typeface="Times New Roman" panose="02020603050405020304" pitchFamily="18" charset="0"/>
                <a:cs typeface="Times New Roman" panose="02020603050405020304" pitchFamily="18" charset="0"/>
              </a:rPr>
              <a:t>verbo apresenta ainda formas que podem </a:t>
            </a:r>
            <a:r>
              <a:rPr lang="pt-BR" sz="7200" b="1" dirty="0">
                <a:latin typeface="Times New Roman" panose="02020603050405020304" pitchFamily="18" charset="0"/>
                <a:cs typeface="Times New Roman" panose="02020603050405020304" pitchFamily="18" charset="0"/>
              </a:rPr>
              <a:t>exercer funções de nomes </a:t>
            </a:r>
            <a:r>
              <a:rPr lang="pt-BR" sz="7200" dirty="0">
                <a:latin typeface="Times New Roman" panose="02020603050405020304" pitchFamily="18" charset="0"/>
                <a:cs typeface="Times New Roman" panose="02020603050405020304" pitchFamily="18" charset="0"/>
              </a:rPr>
              <a:t>(substantivo, adjetivo, advérbio), sendo por isso denominadas </a:t>
            </a:r>
            <a:r>
              <a:rPr lang="pt-BR" sz="7200" b="1" dirty="0">
                <a:latin typeface="Times New Roman" panose="02020603050405020304" pitchFamily="18" charset="0"/>
                <a:cs typeface="Times New Roman" panose="02020603050405020304" pitchFamily="18" charset="0"/>
              </a:rPr>
              <a:t>formas nominais</a:t>
            </a:r>
            <a:r>
              <a:rPr lang="pt-BR" sz="7200" dirty="0">
                <a:latin typeface="Times New Roman" panose="02020603050405020304" pitchFamily="18" charset="0"/>
                <a:cs typeface="Times New Roman" panose="02020603050405020304" pitchFamily="18" charset="0"/>
              </a:rPr>
              <a:t>. </a:t>
            </a:r>
            <a:endParaRPr lang="pt-BR" sz="7200" dirty="0" smtClean="0">
              <a:latin typeface="Times New Roman" panose="02020603050405020304" pitchFamily="18" charset="0"/>
              <a:cs typeface="Times New Roman" panose="02020603050405020304" pitchFamily="18" charset="0"/>
            </a:endParaRPr>
          </a:p>
          <a:p>
            <a:pPr algn="just">
              <a:lnSpc>
                <a:spcPct val="170000"/>
              </a:lnSpc>
            </a:pPr>
            <a:endParaRPr lang="pt-BR" sz="7200" dirty="0">
              <a:latin typeface="Times New Roman" panose="02020603050405020304" pitchFamily="18" charset="0"/>
              <a:cs typeface="Times New Roman" panose="02020603050405020304" pitchFamily="18" charset="0"/>
            </a:endParaRPr>
          </a:p>
          <a:p>
            <a:pPr algn="just">
              <a:lnSpc>
                <a:spcPct val="170000"/>
              </a:lnSpc>
            </a:pPr>
            <a:r>
              <a:rPr lang="pt-BR" sz="7200" dirty="0" smtClean="0">
                <a:latin typeface="Times New Roman" panose="02020603050405020304" pitchFamily="18" charset="0"/>
                <a:cs typeface="Times New Roman" panose="02020603050405020304" pitchFamily="18" charset="0"/>
              </a:rPr>
              <a:t>A) </a:t>
            </a:r>
            <a:r>
              <a:rPr lang="pt-BR" sz="7200" b="1" dirty="0" smtClean="0">
                <a:latin typeface="Times New Roman" panose="02020603050405020304" pitchFamily="18" charset="0"/>
                <a:cs typeface="Times New Roman" panose="02020603050405020304" pitchFamily="18" charset="0"/>
              </a:rPr>
              <a:t>Gerúndio (</a:t>
            </a:r>
            <a:r>
              <a:rPr lang="pt-BR" sz="7200" b="1" i="1" dirty="0" smtClean="0">
                <a:latin typeface="Times New Roman" panose="02020603050405020304" pitchFamily="18" charset="0"/>
                <a:cs typeface="Times New Roman" panose="02020603050405020304" pitchFamily="18" charset="0"/>
              </a:rPr>
              <a:t>NDO</a:t>
            </a:r>
            <a:r>
              <a:rPr lang="pt-BR" sz="7200" b="1" dirty="0" smtClean="0">
                <a:latin typeface="Times New Roman" panose="02020603050405020304" pitchFamily="18" charset="0"/>
                <a:cs typeface="Times New Roman" panose="02020603050405020304" pitchFamily="18" charset="0"/>
              </a:rPr>
              <a:t>)</a:t>
            </a:r>
            <a:r>
              <a:rPr lang="pt-BR" sz="7200" dirty="0" smtClean="0">
                <a:latin typeface="Times New Roman" panose="02020603050405020304" pitchFamily="18" charset="0"/>
                <a:cs typeface="Times New Roman" panose="02020603050405020304" pitchFamily="18" charset="0"/>
              </a:rPr>
              <a:t>: indica </a:t>
            </a:r>
            <a:r>
              <a:rPr lang="pt-BR" sz="7200" b="1" dirty="0" smtClean="0">
                <a:latin typeface="Times New Roman" panose="02020603050405020304" pitchFamily="18" charset="0"/>
                <a:cs typeface="Times New Roman" panose="02020603050405020304" pitchFamily="18" charset="0"/>
              </a:rPr>
              <a:t>ação</a:t>
            </a:r>
            <a:r>
              <a:rPr lang="pt-BR" sz="7200" dirty="0" smtClean="0">
                <a:latin typeface="Times New Roman" panose="02020603050405020304" pitchFamily="18" charset="0"/>
                <a:cs typeface="Times New Roman" panose="02020603050405020304" pitchFamily="18" charset="0"/>
              </a:rPr>
              <a:t> que está </a:t>
            </a:r>
            <a:r>
              <a:rPr lang="pt-BR" sz="7200" b="1" dirty="0" smtClean="0">
                <a:latin typeface="Times New Roman" panose="02020603050405020304" pitchFamily="18" charset="0"/>
                <a:cs typeface="Times New Roman" panose="02020603050405020304" pitchFamily="18" charset="0"/>
              </a:rPr>
              <a:t>ocorrendo no momento em que se fala</a:t>
            </a:r>
            <a:r>
              <a:rPr lang="pt-BR" sz="7200" dirty="0" smtClean="0">
                <a:latin typeface="Times New Roman" panose="02020603050405020304" pitchFamily="18" charset="0"/>
                <a:cs typeface="Times New Roman" panose="02020603050405020304" pitchFamily="18" charset="0"/>
              </a:rPr>
              <a:t>. Ex.: Estou </a:t>
            </a:r>
            <a:r>
              <a:rPr lang="pt-BR" sz="7200" b="1" dirty="0" smtClean="0">
                <a:latin typeface="Times New Roman" panose="02020603050405020304" pitchFamily="18" charset="0"/>
                <a:cs typeface="Times New Roman" panose="02020603050405020304" pitchFamily="18" charset="0"/>
              </a:rPr>
              <a:t>falando</a:t>
            </a:r>
            <a:r>
              <a:rPr lang="pt-BR" sz="7200" dirty="0" smtClean="0">
                <a:latin typeface="Times New Roman" panose="02020603050405020304" pitchFamily="18" charset="0"/>
                <a:cs typeface="Times New Roman" panose="02020603050405020304" pitchFamily="18" charset="0"/>
              </a:rPr>
              <a:t> com mamãe. Agora ele está </a:t>
            </a:r>
            <a:r>
              <a:rPr lang="pt-BR" sz="7200" b="1" dirty="0" smtClean="0">
                <a:latin typeface="Times New Roman" panose="02020603050405020304" pitchFamily="18" charset="0"/>
                <a:cs typeface="Times New Roman" panose="02020603050405020304" pitchFamily="18" charset="0"/>
              </a:rPr>
              <a:t>dormindo</a:t>
            </a:r>
            <a:r>
              <a:rPr lang="pt-BR" sz="7200" dirty="0" smtClean="0">
                <a:latin typeface="Times New Roman" panose="02020603050405020304" pitchFamily="18" charset="0"/>
                <a:cs typeface="Times New Roman" panose="02020603050405020304" pitchFamily="18" charset="0"/>
              </a:rPr>
              <a:t>. </a:t>
            </a:r>
          </a:p>
          <a:p>
            <a:pPr algn="just">
              <a:lnSpc>
                <a:spcPct val="170000"/>
              </a:lnSpc>
            </a:pPr>
            <a:endParaRPr lang="pt-BR" sz="7200" dirty="0" smtClean="0">
              <a:latin typeface="Times New Roman" panose="02020603050405020304" pitchFamily="18" charset="0"/>
              <a:cs typeface="Times New Roman" panose="02020603050405020304" pitchFamily="18" charset="0"/>
            </a:endParaRPr>
          </a:p>
          <a:p>
            <a:pPr algn="just">
              <a:lnSpc>
                <a:spcPct val="170000"/>
              </a:lnSpc>
            </a:pPr>
            <a:r>
              <a:rPr lang="pt-BR" sz="7200" dirty="0" smtClean="0">
                <a:latin typeface="Times New Roman" panose="02020603050405020304" pitchFamily="18" charset="0"/>
                <a:cs typeface="Times New Roman" panose="02020603050405020304" pitchFamily="18" charset="0"/>
              </a:rPr>
              <a:t>B) </a:t>
            </a:r>
            <a:r>
              <a:rPr lang="pt-BR" sz="7200" b="1" dirty="0" smtClean="0">
                <a:latin typeface="Times New Roman" panose="02020603050405020304" pitchFamily="18" charset="0"/>
                <a:cs typeface="Times New Roman" panose="02020603050405020304" pitchFamily="18" charset="0"/>
              </a:rPr>
              <a:t>Particípio (</a:t>
            </a:r>
            <a:r>
              <a:rPr lang="pt-BR" sz="7200" b="1" i="1" dirty="0" smtClean="0">
                <a:latin typeface="Times New Roman" panose="02020603050405020304" pitchFamily="18" charset="0"/>
                <a:cs typeface="Times New Roman" panose="02020603050405020304" pitchFamily="18" charset="0"/>
              </a:rPr>
              <a:t>ADO/ADA/IDO/IDA</a:t>
            </a:r>
            <a:r>
              <a:rPr lang="pt-BR" sz="7200" b="1" dirty="0" smtClean="0">
                <a:latin typeface="Times New Roman" panose="02020603050405020304" pitchFamily="18" charset="0"/>
                <a:cs typeface="Times New Roman" panose="02020603050405020304" pitchFamily="18" charset="0"/>
              </a:rPr>
              <a:t>)</a:t>
            </a:r>
            <a:r>
              <a:rPr lang="pt-BR" sz="7200" dirty="0" smtClean="0">
                <a:latin typeface="Times New Roman" panose="02020603050405020304" pitchFamily="18" charset="0"/>
                <a:cs typeface="Times New Roman" panose="02020603050405020304" pitchFamily="18" charset="0"/>
              </a:rPr>
              <a:t>: </a:t>
            </a:r>
            <a:r>
              <a:rPr lang="pt-BR" sz="7200" dirty="0">
                <a:latin typeface="Times New Roman" panose="02020603050405020304" pitchFamily="18" charset="0"/>
                <a:cs typeface="Times New Roman" panose="02020603050405020304" pitchFamily="18" charset="0"/>
              </a:rPr>
              <a:t>indica </a:t>
            </a:r>
            <a:r>
              <a:rPr lang="pt-BR" sz="7200" b="1" dirty="0">
                <a:latin typeface="Times New Roman" panose="02020603050405020304" pitchFamily="18" charset="0"/>
                <a:cs typeface="Times New Roman" panose="02020603050405020304" pitchFamily="18" charset="0"/>
              </a:rPr>
              <a:t>ação</a:t>
            </a:r>
            <a:r>
              <a:rPr lang="pt-BR" sz="7200" dirty="0">
                <a:latin typeface="Times New Roman" panose="02020603050405020304" pitchFamily="18" charset="0"/>
                <a:cs typeface="Times New Roman" panose="02020603050405020304" pitchFamily="18" charset="0"/>
              </a:rPr>
              <a:t> </a:t>
            </a:r>
            <a:r>
              <a:rPr lang="pt-BR" sz="7200" b="1" dirty="0" smtClean="0">
                <a:latin typeface="Times New Roman" panose="02020603050405020304" pitchFamily="18" charset="0"/>
                <a:cs typeface="Times New Roman" panose="02020603050405020304" pitchFamily="18" charset="0"/>
              </a:rPr>
              <a:t>já concluída</a:t>
            </a:r>
            <a:r>
              <a:rPr lang="pt-BR" sz="7200" dirty="0" smtClean="0">
                <a:latin typeface="Times New Roman" panose="02020603050405020304" pitchFamily="18" charset="0"/>
                <a:cs typeface="Times New Roman" panose="02020603050405020304" pitchFamily="18" charset="0"/>
              </a:rPr>
              <a:t>. </a:t>
            </a:r>
            <a:r>
              <a:rPr lang="pt-BR" sz="7200" dirty="0">
                <a:latin typeface="Times New Roman" panose="02020603050405020304" pitchFamily="18" charset="0"/>
                <a:cs typeface="Times New Roman" panose="02020603050405020304" pitchFamily="18" charset="0"/>
              </a:rPr>
              <a:t>Ex.: </a:t>
            </a:r>
            <a:r>
              <a:rPr lang="pt-BR" sz="7200" dirty="0" smtClean="0">
                <a:latin typeface="Times New Roman" panose="02020603050405020304" pitchFamily="18" charset="0"/>
                <a:cs typeface="Times New Roman" panose="02020603050405020304" pitchFamily="18" charset="0"/>
              </a:rPr>
              <a:t>Ela foi </a:t>
            </a:r>
            <a:r>
              <a:rPr lang="pt-BR" sz="7200" b="1" dirty="0" smtClean="0">
                <a:latin typeface="Times New Roman" panose="02020603050405020304" pitchFamily="18" charset="0"/>
                <a:cs typeface="Times New Roman" panose="02020603050405020304" pitchFamily="18" charset="0"/>
              </a:rPr>
              <a:t>despedida</a:t>
            </a:r>
            <a:r>
              <a:rPr lang="pt-BR" sz="7200" dirty="0" smtClean="0">
                <a:latin typeface="Times New Roman" panose="02020603050405020304" pitchFamily="18" charset="0"/>
                <a:cs typeface="Times New Roman" panose="02020603050405020304" pitchFamily="18" charset="0"/>
              </a:rPr>
              <a:t> ontem. Romeu foi </a:t>
            </a:r>
            <a:r>
              <a:rPr lang="pt-BR" sz="7200" b="1" dirty="0" smtClean="0">
                <a:latin typeface="Times New Roman" panose="02020603050405020304" pitchFamily="18" charset="0"/>
                <a:cs typeface="Times New Roman" panose="02020603050405020304" pitchFamily="18" charset="0"/>
              </a:rPr>
              <a:t>despejado</a:t>
            </a:r>
            <a:r>
              <a:rPr lang="pt-BR" sz="7200" dirty="0" smtClean="0">
                <a:latin typeface="Times New Roman" panose="02020603050405020304" pitchFamily="18" charset="0"/>
                <a:cs typeface="Times New Roman" panose="02020603050405020304" pitchFamily="18" charset="0"/>
              </a:rPr>
              <a:t>. </a:t>
            </a:r>
            <a:endParaRPr lang="pt-BR" sz="7200" dirty="0">
              <a:latin typeface="Times New Roman" panose="02020603050405020304" pitchFamily="18" charset="0"/>
              <a:cs typeface="Times New Roman" panose="02020603050405020304" pitchFamily="18" charset="0"/>
            </a:endParaRPr>
          </a:p>
          <a:p>
            <a:pPr marL="0" indent="0" algn="just">
              <a:lnSpc>
                <a:spcPct val="170000"/>
              </a:lnSpc>
              <a:buNone/>
            </a:pPr>
            <a:endParaRPr lang="pt-BR" sz="7200" dirty="0" smtClean="0">
              <a:latin typeface="Times New Roman" panose="02020603050405020304" pitchFamily="18" charset="0"/>
              <a:cs typeface="Times New Roman" panose="02020603050405020304" pitchFamily="18" charset="0"/>
            </a:endParaRPr>
          </a:p>
          <a:p>
            <a:pPr algn="just">
              <a:lnSpc>
                <a:spcPct val="170000"/>
              </a:lnSpc>
            </a:pPr>
            <a:r>
              <a:rPr lang="pt-BR" sz="7200" dirty="0" smtClean="0">
                <a:latin typeface="Times New Roman" panose="02020603050405020304" pitchFamily="18" charset="0"/>
                <a:cs typeface="Times New Roman" panose="02020603050405020304" pitchFamily="18" charset="0"/>
              </a:rPr>
              <a:t>C) </a:t>
            </a:r>
            <a:r>
              <a:rPr lang="pt-BR" sz="7200" b="1" dirty="0" smtClean="0">
                <a:latin typeface="Times New Roman" panose="02020603050405020304" pitchFamily="18" charset="0"/>
                <a:cs typeface="Times New Roman" panose="02020603050405020304" pitchFamily="18" charset="0"/>
              </a:rPr>
              <a:t>Infinitivo</a:t>
            </a:r>
            <a:r>
              <a:rPr lang="pt-BR" sz="7200" dirty="0" smtClean="0">
                <a:latin typeface="Times New Roman" panose="02020603050405020304" pitchFamily="18" charset="0"/>
                <a:cs typeface="Times New Roman" panose="02020603050405020304" pitchFamily="18" charset="0"/>
              </a:rPr>
              <a:t> (</a:t>
            </a:r>
            <a:r>
              <a:rPr lang="pt-BR" sz="7200" b="1" i="1" dirty="0" smtClean="0">
                <a:latin typeface="Times New Roman" panose="02020603050405020304" pitchFamily="18" charset="0"/>
                <a:cs typeface="Times New Roman" panose="02020603050405020304" pitchFamily="18" charset="0"/>
              </a:rPr>
              <a:t>AR/ER/IR</a:t>
            </a:r>
            <a:r>
              <a:rPr lang="pt-BR" sz="7200" dirty="0" smtClean="0">
                <a:latin typeface="Times New Roman" panose="02020603050405020304" pitchFamily="18" charset="0"/>
                <a:cs typeface="Times New Roman" panose="02020603050405020304" pitchFamily="18" charset="0"/>
              </a:rPr>
              <a:t>): exprime a própria </a:t>
            </a:r>
            <a:r>
              <a:rPr lang="pt-BR" sz="7200" b="1" dirty="0" smtClean="0">
                <a:latin typeface="Times New Roman" panose="02020603050405020304" pitchFamily="18" charset="0"/>
                <a:cs typeface="Times New Roman" panose="02020603050405020304" pitchFamily="18" charset="0"/>
              </a:rPr>
              <a:t>significação do verbo</a:t>
            </a:r>
            <a:r>
              <a:rPr lang="pt-BR" sz="7200" dirty="0" smtClean="0">
                <a:latin typeface="Times New Roman" panose="02020603050405020304" pitchFamily="18" charset="0"/>
                <a:cs typeface="Times New Roman" panose="02020603050405020304" pitchFamily="18" charset="0"/>
              </a:rPr>
              <a:t>, sendo a forma usada nos dicionários. Ex.: </a:t>
            </a:r>
            <a:r>
              <a:rPr lang="pt-BR" sz="7200" b="1" dirty="0" smtClean="0">
                <a:latin typeface="Times New Roman" panose="02020603050405020304" pitchFamily="18" charset="0"/>
                <a:cs typeface="Times New Roman" panose="02020603050405020304" pitchFamily="18" charset="0"/>
              </a:rPr>
              <a:t>Cantar</a:t>
            </a:r>
            <a:r>
              <a:rPr lang="pt-BR" sz="7200" dirty="0" smtClean="0">
                <a:latin typeface="Times New Roman" panose="02020603050405020304" pitchFamily="18" charset="0"/>
                <a:cs typeface="Times New Roman" panose="02020603050405020304" pitchFamily="18" charset="0"/>
              </a:rPr>
              <a:t> é a minha alegria. O </a:t>
            </a:r>
            <a:r>
              <a:rPr lang="pt-BR" sz="7200" b="1" dirty="0" smtClean="0">
                <a:latin typeface="Times New Roman" panose="02020603050405020304" pitchFamily="18" charset="0"/>
                <a:cs typeface="Times New Roman" panose="02020603050405020304" pitchFamily="18" charset="0"/>
              </a:rPr>
              <a:t>falar</a:t>
            </a:r>
            <a:r>
              <a:rPr lang="pt-BR" sz="7200" dirty="0" smtClean="0">
                <a:latin typeface="Times New Roman" panose="02020603050405020304" pitchFamily="18" charset="0"/>
                <a:cs typeface="Times New Roman" panose="02020603050405020304" pitchFamily="18" charset="0"/>
              </a:rPr>
              <a:t> dos portugueses é melodioso.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320670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FORMAS NOMINAIS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dirty="0" smtClean="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Gerúndio</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Pode </a:t>
            </a:r>
            <a:r>
              <a:rPr lang="pt-BR" sz="2400" dirty="0">
                <a:latin typeface="Times New Roman" panose="02020603050405020304" pitchFamily="18" charset="0"/>
                <a:cs typeface="Times New Roman" panose="02020603050405020304" pitchFamily="18" charset="0"/>
              </a:rPr>
              <a:t>funcionar como </a:t>
            </a:r>
            <a:r>
              <a:rPr lang="pt-BR" sz="2400" b="1" dirty="0">
                <a:latin typeface="Times New Roman" panose="02020603050405020304" pitchFamily="18" charset="0"/>
                <a:cs typeface="Times New Roman" panose="02020603050405020304" pitchFamily="18" charset="0"/>
              </a:rPr>
              <a:t>adjetivo</a:t>
            </a:r>
            <a:r>
              <a:rPr lang="pt-BR" sz="2400" dirty="0">
                <a:latin typeface="Times New Roman" panose="02020603050405020304" pitchFamily="18" charset="0"/>
                <a:cs typeface="Times New Roman" panose="02020603050405020304" pitchFamily="18" charset="0"/>
              </a:rPr>
              <a:t> ou </a:t>
            </a:r>
            <a:r>
              <a:rPr lang="pt-BR" sz="2400" b="1" dirty="0">
                <a:latin typeface="Times New Roman" panose="02020603050405020304" pitchFamily="18" charset="0"/>
                <a:cs typeface="Times New Roman" panose="02020603050405020304" pitchFamily="18" charset="0"/>
              </a:rPr>
              <a:t>advérbio</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algn="just"/>
            <a:r>
              <a:rPr lang="pt-BR" sz="2400" b="1" dirty="0" smtClean="0">
                <a:latin typeface="Times New Roman" panose="02020603050405020304" pitchFamily="18" charset="0"/>
                <a:cs typeface="Times New Roman" panose="02020603050405020304" pitchFamily="18" charset="0"/>
              </a:rPr>
              <a:t>Saindo</a:t>
            </a:r>
            <a:r>
              <a:rPr lang="pt-BR" sz="24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de casa, encontrei alguns amigos. (função de advérbio)</a:t>
            </a:r>
          </a:p>
          <a:p>
            <a:pPr algn="just"/>
            <a:r>
              <a:rPr lang="pt-BR" sz="2400" dirty="0">
                <a:latin typeface="Times New Roman" panose="02020603050405020304" pitchFamily="18" charset="0"/>
                <a:cs typeface="Times New Roman" panose="02020603050405020304" pitchFamily="18" charset="0"/>
              </a:rPr>
              <a:t>Nas ruas, havia crianças </a:t>
            </a:r>
            <a:r>
              <a:rPr lang="pt-BR" sz="2400" b="1" dirty="0">
                <a:latin typeface="Times New Roman" panose="02020603050405020304" pitchFamily="18" charset="0"/>
                <a:cs typeface="Times New Roman" panose="02020603050405020304" pitchFamily="18" charset="0"/>
              </a:rPr>
              <a:t>vendendo</a:t>
            </a:r>
            <a:r>
              <a:rPr lang="pt-BR" sz="2400" dirty="0">
                <a:latin typeface="Times New Roman" panose="02020603050405020304" pitchFamily="18" charset="0"/>
                <a:cs typeface="Times New Roman" panose="02020603050405020304" pitchFamily="18" charset="0"/>
              </a:rPr>
              <a:t> doces. (função adjetivo)</a:t>
            </a:r>
          </a:p>
          <a:p>
            <a:pPr algn="just"/>
            <a:r>
              <a:rPr lang="pt-BR" sz="2400" b="1" dirty="0" smtClean="0">
                <a:latin typeface="Times New Roman" panose="02020603050405020304" pitchFamily="18" charset="0"/>
                <a:cs typeface="Times New Roman" panose="02020603050405020304" pitchFamily="18" charset="0"/>
              </a:rPr>
              <a:t>Trabalhando</a:t>
            </a:r>
            <a:r>
              <a:rPr lang="pt-BR" sz="2400" dirty="0">
                <a:latin typeface="Times New Roman" panose="02020603050405020304" pitchFamily="18" charset="0"/>
                <a:cs typeface="Times New Roman" panose="02020603050405020304" pitchFamily="18" charset="0"/>
              </a:rPr>
              <a:t>, aprenderás o valor do </a:t>
            </a:r>
            <a:r>
              <a:rPr lang="pt-BR" sz="2400" dirty="0" smtClean="0">
                <a:latin typeface="Times New Roman" panose="02020603050405020304" pitchFamily="18" charset="0"/>
                <a:cs typeface="Times New Roman" panose="02020603050405020304" pitchFamily="18" charset="0"/>
              </a:rPr>
              <a:t>dinheiro </a:t>
            </a:r>
            <a:r>
              <a:rPr lang="pt-BR" sz="2000" dirty="0" smtClean="0">
                <a:latin typeface="Times New Roman" panose="02020603050405020304" pitchFamily="18" charset="0"/>
                <a:cs typeface="Times New Roman" panose="02020603050405020304" pitchFamily="18" charset="0"/>
              </a:rPr>
              <a:t>(função advérbio).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635896" y="4149080"/>
            <a:ext cx="2370840" cy="1775842"/>
          </a:xfrm>
          <a:prstGeom prst="rect">
            <a:avLst/>
          </a:prstGeom>
        </p:spPr>
      </p:pic>
    </p:spTree>
    <p:extLst>
      <p:ext uri="{BB962C8B-B14F-4D97-AF65-F5344CB8AC3E}">
        <p14:creationId xmlns:p14="http://schemas.microsoft.com/office/powerpoint/2010/main" xmlns="" val="372946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FORMAS NOMINAIS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24507"/>
            <a:ext cx="8229600" cy="4857403"/>
          </a:xfrm>
        </p:spPr>
        <p:txBody>
          <a:bodyPr>
            <a:normAutofit/>
          </a:bodyPr>
          <a:lstStyle/>
          <a:p>
            <a:pPr algn="just"/>
            <a:r>
              <a:rPr lang="pt-BR" sz="2400" dirty="0" smtClean="0">
                <a:latin typeface="Times New Roman" panose="02020603050405020304" pitchFamily="18" charset="0"/>
                <a:cs typeface="Times New Roman" panose="02020603050405020304" pitchFamily="18" charset="0"/>
              </a:rPr>
              <a:t>B) </a:t>
            </a:r>
            <a:r>
              <a:rPr lang="pt-BR" sz="2400" b="1" dirty="0">
                <a:latin typeface="Times New Roman" panose="02020603050405020304" pitchFamily="18" charset="0"/>
                <a:cs typeface="Times New Roman" panose="02020603050405020304" pitchFamily="18" charset="0"/>
              </a:rPr>
              <a:t>Particípio</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Quando exprime </a:t>
            </a:r>
            <a:r>
              <a:rPr lang="pt-BR" sz="2400" dirty="0">
                <a:latin typeface="Times New Roman" panose="02020603050405020304" pitchFamily="18" charset="0"/>
                <a:cs typeface="Times New Roman" panose="02020603050405020304" pitchFamily="18" charset="0"/>
              </a:rPr>
              <a:t>somente estado, sem nenhuma relação temporal, assume verdadeiramente a função de </a:t>
            </a:r>
            <a:r>
              <a:rPr lang="pt-BR" sz="2400" b="1" dirty="0">
                <a:latin typeface="Times New Roman" panose="02020603050405020304" pitchFamily="18" charset="0"/>
                <a:cs typeface="Times New Roman" panose="02020603050405020304" pitchFamily="18" charset="0"/>
              </a:rPr>
              <a:t>adjetivo</a:t>
            </a:r>
            <a:r>
              <a:rPr lang="pt-BR" sz="2400" dirty="0">
                <a:latin typeface="Times New Roman" panose="02020603050405020304" pitchFamily="18" charset="0"/>
                <a:cs typeface="Times New Roman" panose="02020603050405020304" pitchFamily="18" charset="0"/>
              </a:rPr>
              <a:t> (adjetivo verbal). </a:t>
            </a:r>
            <a:endParaRPr lang="pt-BR" sz="2400" dirty="0" smtClean="0">
              <a:latin typeface="Times New Roman" panose="02020603050405020304" pitchFamily="18" charset="0"/>
              <a:cs typeface="Times New Roman" panose="02020603050405020304" pitchFamily="18" charset="0"/>
            </a:endParaRPr>
          </a:p>
          <a:p>
            <a:pPr algn="just"/>
            <a:endParaRPr lang="pt-BR" sz="2400" dirty="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Ela </a:t>
            </a:r>
            <a:r>
              <a:rPr lang="pt-BR" sz="2400" dirty="0">
                <a:latin typeface="Times New Roman" panose="02020603050405020304" pitchFamily="18" charset="0"/>
                <a:cs typeface="Times New Roman" panose="02020603050405020304" pitchFamily="18" charset="0"/>
              </a:rPr>
              <a:t>foi a aluna </a:t>
            </a:r>
            <a:r>
              <a:rPr lang="pt-BR" sz="2400" b="1" dirty="0">
                <a:latin typeface="Times New Roman" panose="02020603050405020304" pitchFamily="18" charset="0"/>
                <a:cs typeface="Times New Roman" panose="02020603050405020304" pitchFamily="18" charset="0"/>
              </a:rPr>
              <a:t>escolhida</a:t>
            </a:r>
            <a:r>
              <a:rPr lang="pt-BR" sz="2400" dirty="0">
                <a:latin typeface="Times New Roman" panose="02020603050405020304" pitchFamily="18" charset="0"/>
                <a:cs typeface="Times New Roman" panose="02020603050405020304" pitchFamily="18" charset="0"/>
              </a:rPr>
              <a:t> para representar a escola</a:t>
            </a:r>
            <a:r>
              <a:rPr lang="pt-BR" sz="2400" dirty="0" smtClean="0">
                <a:latin typeface="Times New Roman" panose="02020603050405020304" pitchFamily="18" charset="0"/>
                <a:cs typeface="Times New Roman" panose="02020603050405020304" pitchFamily="18" charset="0"/>
              </a:rPr>
              <a:t>.</a:t>
            </a:r>
          </a:p>
          <a:p>
            <a:pPr algn="just"/>
            <a:r>
              <a:rPr lang="pt-BR" sz="2400" dirty="0" smtClean="0">
                <a:latin typeface="Times New Roman" panose="02020603050405020304" pitchFamily="18" charset="0"/>
                <a:cs typeface="Times New Roman" panose="02020603050405020304" pitchFamily="18" charset="0"/>
              </a:rPr>
              <a:t>Maria está muito </a:t>
            </a:r>
            <a:r>
              <a:rPr lang="pt-BR" sz="2400" b="1" dirty="0" smtClean="0">
                <a:latin typeface="Times New Roman" panose="02020603050405020304" pitchFamily="18" charset="0"/>
                <a:cs typeface="Times New Roman" panose="02020603050405020304" pitchFamily="18" charset="0"/>
              </a:rPr>
              <a:t>acabada</a:t>
            </a:r>
            <a:r>
              <a:rPr lang="pt-BR" sz="2400" dirty="0" smtClean="0">
                <a:latin typeface="Times New Roman" panose="02020603050405020304" pitchFamily="18" charset="0"/>
                <a:cs typeface="Times New Roman" panose="02020603050405020304" pitchFamily="18" charset="0"/>
              </a:rPr>
              <a:t>.</a:t>
            </a:r>
          </a:p>
          <a:p>
            <a:pPr algn="just"/>
            <a:r>
              <a:rPr lang="pt-BR" sz="2400" b="1" dirty="0" smtClean="0">
                <a:latin typeface="Times New Roman" panose="02020603050405020304" pitchFamily="18" charset="0"/>
                <a:cs typeface="Times New Roman" panose="02020603050405020304" pitchFamily="18" charset="0"/>
              </a:rPr>
              <a:t>Preparada</a:t>
            </a:r>
            <a:r>
              <a:rPr lang="pt-BR" sz="2400" dirty="0" smtClean="0">
                <a:latin typeface="Times New Roman" panose="02020603050405020304" pitchFamily="18" charset="0"/>
                <a:cs typeface="Times New Roman" panose="02020603050405020304" pitchFamily="18" charset="0"/>
              </a:rPr>
              <a:t>, Marta encaminhou-se ao recinto.</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491880" y="4149080"/>
            <a:ext cx="2880340" cy="1728204"/>
          </a:xfrm>
          <a:prstGeom prst="rect">
            <a:avLst/>
          </a:prstGeom>
        </p:spPr>
      </p:pic>
    </p:spTree>
    <p:extLst>
      <p:ext uri="{BB962C8B-B14F-4D97-AF65-F5344CB8AC3E}">
        <p14:creationId xmlns:p14="http://schemas.microsoft.com/office/powerpoint/2010/main" xmlns="" val="812042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FORMAS NOMINAIS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24507"/>
            <a:ext cx="8229600" cy="4857403"/>
          </a:xfrm>
        </p:spPr>
        <p:txBody>
          <a:bodyPr>
            <a:normAutofit/>
          </a:bodyPr>
          <a:lstStyle/>
          <a:p>
            <a:pPr algn="just"/>
            <a:r>
              <a:rPr lang="pt-BR" sz="2400" dirty="0">
                <a:latin typeface="Times New Roman" panose="02020603050405020304" pitchFamily="18" charset="0"/>
                <a:cs typeface="Times New Roman" panose="02020603050405020304" pitchFamily="18" charset="0"/>
              </a:rPr>
              <a:t>C</a:t>
            </a:r>
            <a:r>
              <a:rPr lang="pt-BR" sz="2400"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Infinitivo Impessoal</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pode </a:t>
            </a:r>
            <a:r>
              <a:rPr lang="pt-BR" sz="2400" dirty="0">
                <a:latin typeface="Times New Roman" panose="02020603050405020304" pitchFamily="18" charset="0"/>
                <a:cs typeface="Times New Roman" panose="02020603050405020304" pitchFamily="18" charset="0"/>
              </a:rPr>
              <a:t>ter valor e </a:t>
            </a:r>
            <a:r>
              <a:rPr lang="pt-BR" sz="2400" b="1" dirty="0">
                <a:latin typeface="Times New Roman" panose="02020603050405020304" pitchFamily="18" charset="0"/>
                <a:cs typeface="Times New Roman" panose="02020603050405020304" pitchFamily="18" charset="0"/>
              </a:rPr>
              <a:t>função de substantivo</a:t>
            </a:r>
            <a:r>
              <a:rPr lang="pt-BR" sz="2400" dirty="0">
                <a:latin typeface="Times New Roman" panose="02020603050405020304" pitchFamily="18" charset="0"/>
                <a:cs typeface="Times New Roman" panose="02020603050405020304" pitchFamily="18" charset="0"/>
              </a:rPr>
              <a:t>. Por exemplo</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Viver é lutar. (= vida é </a:t>
            </a:r>
            <a:r>
              <a:rPr lang="pt-BR" sz="2400" dirty="0" smtClean="0">
                <a:latin typeface="Times New Roman" panose="02020603050405020304" pitchFamily="18" charset="0"/>
                <a:cs typeface="Times New Roman" panose="02020603050405020304" pitchFamily="18" charset="0"/>
              </a:rPr>
              <a:t>luta)</a:t>
            </a:r>
          </a:p>
          <a:p>
            <a:pPr algn="just">
              <a:buNone/>
            </a:pPr>
            <a:endParaRPr lang="pt-BR" sz="2400" dirty="0" smtClean="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Dialogar é indispensável para o progresso. (= diálogo)</a:t>
            </a: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699792" y="3840869"/>
            <a:ext cx="3990753" cy="1976611"/>
          </a:xfrm>
          <a:prstGeom prst="rect">
            <a:avLst/>
          </a:prstGeom>
        </p:spPr>
      </p:pic>
    </p:spTree>
    <p:extLst>
      <p:ext uri="{BB962C8B-B14F-4D97-AF65-F5344CB8AC3E}">
        <p14:creationId xmlns:p14="http://schemas.microsoft.com/office/powerpoint/2010/main" xmlns="" val="118483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FORMAS NOMINAIS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024507"/>
            <a:ext cx="8229600" cy="4857403"/>
          </a:xfrm>
        </p:spPr>
        <p:txBody>
          <a:bodyPr>
            <a:normAutofit/>
          </a:bodyPr>
          <a:lstStyle/>
          <a:p>
            <a:pPr algn="just"/>
            <a:r>
              <a:rPr lang="pt-BR" sz="2400" dirty="0" smtClean="0">
                <a:latin typeface="Times New Roman" panose="02020603050405020304" pitchFamily="18" charset="0"/>
                <a:cs typeface="Times New Roman" panose="02020603050405020304" pitchFamily="18" charset="0"/>
              </a:rPr>
              <a:t>D)</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Infinitivo Pessoal</a:t>
            </a:r>
            <a:r>
              <a:rPr lang="pt-BR" sz="2400" dirty="0">
                <a:latin typeface="Times New Roman" panose="02020603050405020304" pitchFamily="18" charset="0"/>
                <a:cs typeface="Times New Roman" panose="02020603050405020304" pitchFamily="18" charset="0"/>
              </a:rPr>
              <a:t>: é o </a:t>
            </a:r>
            <a:r>
              <a:rPr lang="pt-BR" sz="2400" b="1" dirty="0">
                <a:latin typeface="Times New Roman" panose="02020603050405020304" pitchFamily="18" charset="0"/>
                <a:cs typeface="Times New Roman" panose="02020603050405020304" pitchFamily="18" charset="0"/>
              </a:rPr>
              <a:t>infinitivo relacionado às três pessoas do discurso</a:t>
            </a:r>
            <a:r>
              <a:rPr lang="pt-BR" sz="2400" dirty="0">
                <a:latin typeface="Times New Roman" panose="02020603050405020304" pitchFamily="18" charset="0"/>
                <a:cs typeface="Times New Roman" panose="02020603050405020304" pitchFamily="18" charset="0"/>
              </a:rPr>
              <a:t>. Na </a:t>
            </a:r>
            <a:r>
              <a:rPr lang="pt-BR" sz="2400" b="1" dirty="0">
                <a:latin typeface="Times New Roman" panose="02020603050405020304" pitchFamily="18" charset="0"/>
                <a:cs typeface="Times New Roman" panose="02020603050405020304" pitchFamily="18" charset="0"/>
              </a:rPr>
              <a:t>1ª e 3ª pessoas do singular</a:t>
            </a:r>
            <a:r>
              <a:rPr lang="pt-BR" sz="2400"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não apresenta desinências</a:t>
            </a:r>
            <a:r>
              <a:rPr lang="pt-BR" sz="2400" dirty="0">
                <a:latin typeface="Times New Roman" panose="02020603050405020304" pitchFamily="18" charset="0"/>
                <a:cs typeface="Times New Roman" panose="02020603050405020304" pitchFamily="18" charset="0"/>
              </a:rPr>
              <a:t>, assumindo a mesma forma do impessoal; </a:t>
            </a:r>
            <a:r>
              <a:rPr lang="pt-BR" sz="2400" b="1" dirty="0">
                <a:latin typeface="Times New Roman" panose="02020603050405020304" pitchFamily="18" charset="0"/>
                <a:cs typeface="Times New Roman" panose="02020603050405020304" pitchFamily="18" charset="0"/>
              </a:rPr>
              <a:t>nas demais, flexiona-se </a:t>
            </a:r>
            <a:r>
              <a:rPr lang="pt-BR" sz="2400" dirty="0">
                <a:latin typeface="Times New Roman" panose="02020603050405020304" pitchFamily="18" charset="0"/>
                <a:cs typeface="Times New Roman" panose="02020603050405020304" pitchFamily="18" charset="0"/>
              </a:rPr>
              <a:t>da seguinte maneira: </a:t>
            </a:r>
            <a:endParaRPr lang="pt-BR" sz="2400" dirty="0" smtClean="0">
              <a:latin typeface="Times New Roman" panose="02020603050405020304" pitchFamily="18" charset="0"/>
              <a:cs typeface="Times New Roman" panose="02020603050405020304" pitchFamily="18" charset="0"/>
            </a:endParaRPr>
          </a:p>
          <a:p>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 name="Tabela 10"/>
          <p:cNvGraphicFramePr>
            <a:graphicFrameLocks noGrp="1"/>
          </p:cNvGraphicFramePr>
          <p:nvPr>
            <p:extLst>
              <p:ext uri="{D42A27DB-BD31-4B8C-83A1-F6EECF244321}">
                <p14:modId xmlns:p14="http://schemas.microsoft.com/office/powerpoint/2010/main" xmlns="" val="4074184944"/>
              </p:ext>
            </p:extLst>
          </p:nvPr>
        </p:nvGraphicFramePr>
        <p:xfrm>
          <a:off x="457200" y="2996951"/>
          <a:ext cx="8229600" cy="3127408"/>
        </p:xfrm>
        <a:graphic>
          <a:graphicData uri="http://schemas.openxmlformats.org/drawingml/2006/table">
            <a:tbl>
              <a:tblPr/>
              <a:tblGrid>
                <a:gridCol w="4114800">
                  <a:extLst>
                    <a:ext uri="{9D8B030D-6E8A-4147-A177-3AD203B41FA5}">
                      <a16:colId xmlns:a16="http://schemas.microsoft.com/office/drawing/2014/main" xmlns="" val="736973633"/>
                    </a:ext>
                  </a:extLst>
                </a:gridCol>
                <a:gridCol w="4114800">
                  <a:extLst>
                    <a:ext uri="{9D8B030D-6E8A-4147-A177-3AD203B41FA5}">
                      <a16:colId xmlns:a16="http://schemas.microsoft.com/office/drawing/2014/main" xmlns="" val="3255408517"/>
                    </a:ext>
                  </a:extLst>
                </a:gridCol>
              </a:tblGrid>
              <a:tr h="781852">
                <a:tc>
                  <a:txBody>
                    <a:bodyPr/>
                    <a:lstStyle/>
                    <a:p>
                      <a:r>
                        <a:rPr lang="pt-BR" sz="2000" dirty="0">
                          <a:latin typeface="Times New Roman" panose="02020603050405020304" pitchFamily="18" charset="0"/>
                          <a:cs typeface="Times New Roman" panose="02020603050405020304" pitchFamily="18" charset="0"/>
                        </a:rPr>
                        <a:t>2ª pessoa do singular: Radical + </a:t>
                      </a:r>
                      <a:r>
                        <a:rPr lang="pt-BR" sz="2000" b="1" dirty="0">
                          <a:latin typeface="Times New Roman" panose="02020603050405020304" pitchFamily="18" charset="0"/>
                          <a:cs typeface="Times New Roman" panose="02020603050405020304" pitchFamily="18" charset="0"/>
                        </a:rPr>
                        <a:t>ES</a:t>
                      </a:r>
                      <a:r>
                        <a:rPr lang="pt-BR" sz="2000" dirty="0">
                          <a:latin typeface="Times New Roman" panose="02020603050405020304" pitchFamily="18" charset="0"/>
                          <a:cs typeface="Times New Roman" panose="02020603050405020304" pitchFamily="18" charset="0"/>
                        </a:rPr>
                        <a:t> </a:t>
                      </a:r>
                    </a:p>
                  </a:txBody>
                  <a:tcPr anchor="ctr">
                    <a:lnL>
                      <a:noFill/>
                    </a:lnL>
                    <a:lnR>
                      <a:noFill/>
                    </a:lnR>
                    <a:lnT>
                      <a:noFill/>
                    </a:lnT>
                    <a:lnB>
                      <a:noFill/>
                    </a:lnB>
                  </a:tcPr>
                </a:tc>
                <a:tc>
                  <a:txBody>
                    <a:bodyPr/>
                    <a:lstStyle/>
                    <a:p>
                      <a:r>
                        <a:rPr lang="pt-BR" sz="2000" dirty="0">
                          <a:latin typeface="Times New Roman" panose="02020603050405020304" pitchFamily="18" charset="0"/>
                          <a:cs typeface="Times New Roman" panose="02020603050405020304" pitchFamily="18" charset="0"/>
                        </a:rPr>
                        <a:t>Ex.: ter</a:t>
                      </a:r>
                      <a:r>
                        <a:rPr lang="pt-BR" sz="2000" b="1" dirty="0">
                          <a:latin typeface="Times New Roman" panose="02020603050405020304" pitchFamily="18" charset="0"/>
                          <a:cs typeface="Times New Roman" panose="02020603050405020304" pitchFamily="18" charset="0"/>
                        </a:rPr>
                        <a:t>es</a:t>
                      </a:r>
                      <a:r>
                        <a:rPr lang="pt-BR" sz="2000" dirty="0">
                          <a:latin typeface="Times New Roman" panose="02020603050405020304" pitchFamily="18" charset="0"/>
                          <a:cs typeface="Times New Roman" panose="02020603050405020304" pitchFamily="18" charset="0"/>
                        </a:rPr>
                        <a:t> (tu) </a:t>
                      </a:r>
                    </a:p>
                  </a:txBody>
                  <a:tcPr anchor="ctr">
                    <a:lnL>
                      <a:noFill/>
                    </a:lnL>
                    <a:lnR>
                      <a:noFill/>
                    </a:lnR>
                    <a:lnT>
                      <a:noFill/>
                    </a:lnT>
                    <a:lnB>
                      <a:noFill/>
                    </a:lnB>
                  </a:tcPr>
                </a:tc>
                <a:extLst>
                  <a:ext uri="{0D108BD9-81ED-4DB2-BD59-A6C34878D82A}">
                    <a16:rowId xmlns:a16="http://schemas.microsoft.com/office/drawing/2014/main" xmlns="" val="1732225993"/>
                  </a:ext>
                </a:extLst>
              </a:tr>
              <a:tr h="781852">
                <a:tc>
                  <a:txBody>
                    <a:bodyPr/>
                    <a:lstStyle/>
                    <a:p>
                      <a:r>
                        <a:rPr lang="pt-BR" sz="2000" dirty="0">
                          <a:latin typeface="Times New Roman" panose="02020603050405020304" pitchFamily="18" charset="0"/>
                          <a:cs typeface="Times New Roman" panose="02020603050405020304" pitchFamily="18" charset="0"/>
                        </a:rPr>
                        <a:t>1ª pessoa do plural: Radical + </a:t>
                      </a:r>
                      <a:r>
                        <a:rPr lang="pt-BR" sz="2000" b="1" dirty="0">
                          <a:latin typeface="Times New Roman" panose="02020603050405020304" pitchFamily="18" charset="0"/>
                          <a:cs typeface="Times New Roman" panose="02020603050405020304" pitchFamily="18" charset="0"/>
                        </a:rPr>
                        <a:t>MOS</a:t>
                      </a:r>
                    </a:p>
                  </a:txBody>
                  <a:tcPr anchor="ctr">
                    <a:lnL>
                      <a:noFill/>
                    </a:lnL>
                    <a:lnR>
                      <a:noFill/>
                    </a:lnR>
                    <a:lnT>
                      <a:noFill/>
                    </a:lnT>
                    <a:lnB>
                      <a:noFill/>
                    </a:lnB>
                  </a:tcPr>
                </a:tc>
                <a:tc>
                  <a:txBody>
                    <a:bodyPr/>
                    <a:lstStyle/>
                    <a:p>
                      <a:r>
                        <a:rPr lang="pt-BR" sz="2000" dirty="0">
                          <a:latin typeface="Times New Roman" panose="02020603050405020304" pitchFamily="18" charset="0"/>
                          <a:cs typeface="Times New Roman" panose="02020603050405020304" pitchFamily="18" charset="0"/>
                        </a:rPr>
                        <a:t>Ex.: ter</a:t>
                      </a:r>
                      <a:r>
                        <a:rPr lang="pt-BR" sz="2000" b="1" dirty="0">
                          <a:latin typeface="Times New Roman" panose="02020603050405020304" pitchFamily="18" charset="0"/>
                          <a:cs typeface="Times New Roman" panose="02020603050405020304" pitchFamily="18" charset="0"/>
                        </a:rPr>
                        <a:t>mos</a:t>
                      </a:r>
                      <a:r>
                        <a:rPr lang="pt-BR" sz="2000" dirty="0">
                          <a:latin typeface="Times New Roman" panose="02020603050405020304" pitchFamily="18" charset="0"/>
                          <a:cs typeface="Times New Roman" panose="02020603050405020304" pitchFamily="18" charset="0"/>
                        </a:rPr>
                        <a:t> (nós)</a:t>
                      </a:r>
                    </a:p>
                  </a:txBody>
                  <a:tcPr anchor="ctr">
                    <a:lnL>
                      <a:noFill/>
                    </a:lnL>
                    <a:lnR>
                      <a:noFill/>
                    </a:lnR>
                    <a:lnT>
                      <a:noFill/>
                    </a:lnT>
                    <a:lnB>
                      <a:noFill/>
                    </a:lnB>
                  </a:tcPr>
                </a:tc>
                <a:extLst>
                  <a:ext uri="{0D108BD9-81ED-4DB2-BD59-A6C34878D82A}">
                    <a16:rowId xmlns:a16="http://schemas.microsoft.com/office/drawing/2014/main" xmlns="" val="1389019464"/>
                  </a:ext>
                </a:extLst>
              </a:tr>
              <a:tr h="781852">
                <a:tc>
                  <a:txBody>
                    <a:bodyPr/>
                    <a:lstStyle/>
                    <a:p>
                      <a:r>
                        <a:rPr lang="pt-BR" sz="2000" dirty="0">
                          <a:latin typeface="Times New Roman" panose="02020603050405020304" pitchFamily="18" charset="0"/>
                          <a:cs typeface="Times New Roman" panose="02020603050405020304" pitchFamily="18" charset="0"/>
                        </a:rPr>
                        <a:t>2ª pessoa do plural: Radical + </a:t>
                      </a:r>
                      <a:r>
                        <a:rPr lang="pt-BR" sz="2000" b="1" dirty="0">
                          <a:latin typeface="Times New Roman" panose="02020603050405020304" pitchFamily="18" charset="0"/>
                          <a:cs typeface="Times New Roman" panose="02020603050405020304" pitchFamily="18" charset="0"/>
                        </a:rPr>
                        <a:t>DES</a:t>
                      </a:r>
                    </a:p>
                  </a:txBody>
                  <a:tcPr anchor="ctr">
                    <a:lnL>
                      <a:noFill/>
                    </a:lnL>
                    <a:lnR>
                      <a:noFill/>
                    </a:lnR>
                    <a:lnT>
                      <a:noFill/>
                    </a:lnT>
                    <a:lnB>
                      <a:noFill/>
                    </a:lnB>
                  </a:tcPr>
                </a:tc>
                <a:tc>
                  <a:txBody>
                    <a:bodyPr/>
                    <a:lstStyle/>
                    <a:p>
                      <a:r>
                        <a:rPr lang="pt-BR" sz="2000" dirty="0">
                          <a:latin typeface="Times New Roman" panose="02020603050405020304" pitchFamily="18" charset="0"/>
                          <a:cs typeface="Times New Roman" panose="02020603050405020304" pitchFamily="18" charset="0"/>
                        </a:rPr>
                        <a:t>Ex.: ter</a:t>
                      </a:r>
                      <a:r>
                        <a:rPr lang="pt-BR" sz="2000" b="1" dirty="0">
                          <a:latin typeface="Times New Roman" panose="02020603050405020304" pitchFamily="18" charset="0"/>
                          <a:cs typeface="Times New Roman" panose="02020603050405020304" pitchFamily="18" charset="0"/>
                        </a:rPr>
                        <a:t>des</a:t>
                      </a:r>
                      <a:r>
                        <a:rPr lang="pt-BR" sz="2000" dirty="0">
                          <a:latin typeface="Times New Roman" panose="02020603050405020304" pitchFamily="18" charset="0"/>
                          <a:cs typeface="Times New Roman" panose="02020603050405020304" pitchFamily="18" charset="0"/>
                        </a:rPr>
                        <a:t> (vós)</a:t>
                      </a:r>
                    </a:p>
                  </a:txBody>
                  <a:tcPr anchor="ctr">
                    <a:lnL>
                      <a:noFill/>
                    </a:lnL>
                    <a:lnR>
                      <a:noFill/>
                    </a:lnR>
                    <a:lnT>
                      <a:noFill/>
                    </a:lnT>
                    <a:lnB>
                      <a:noFill/>
                    </a:lnB>
                  </a:tcPr>
                </a:tc>
                <a:extLst>
                  <a:ext uri="{0D108BD9-81ED-4DB2-BD59-A6C34878D82A}">
                    <a16:rowId xmlns:a16="http://schemas.microsoft.com/office/drawing/2014/main" xmlns="" val="221054746"/>
                  </a:ext>
                </a:extLst>
              </a:tr>
              <a:tr h="781852">
                <a:tc>
                  <a:txBody>
                    <a:bodyPr/>
                    <a:lstStyle/>
                    <a:p>
                      <a:r>
                        <a:rPr lang="pt-BR" sz="2000" dirty="0">
                          <a:latin typeface="Times New Roman" panose="02020603050405020304" pitchFamily="18" charset="0"/>
                          <a:cs typeface="Times New Roman" panose="02020603050405020304" pitchFamily="18" charset="0"/>
                        </a:rPr>
                        <a:t>3ª pessoa do plural: Radical + </a:t>
                      </a:r>
                      <a:r>
                        <a:rPr lang="pt-BR" sz="2000" b="1" dirty="0">
                          <a:latin typeface="Times New Roman" panose="02020603050405020304" pitchFamily="18" charset="0"/>
                          <a:cs typeface="Times New Roman" panose="02020603050405020304" pitchFamily="18" charset="0"/>
                        </a:rPr>
                        <a:t>EM</a:t>
                      </a:r>
                    </a:p>
                  </a:txBody>
                  <a:tcPr anchor="ctr">
                    <a:lnL>
                      <a:noFill/>
                    </a:lnL>
                    <a:lnR>
                      <a:noFill/>
                    </a:lnR>
                    <a:lnT>
                      <a:noFill/>
                    </a:lnT>
                    <a:lnB>
                      <a:noFill/>
                    </a:lnB>
                  </a:tcPr>
                </a:tc>
                <a:tc>
                  <a:txBody>
                    <a:bodyPr/>
                    <a:lstStyle/>
                    <a:p>
                      <a:r>
                        <a:rPr lang="pt-BR" sz="2000" dirty="0">
                          <a:latin typeface="Times New Roman" panose="02020603050405020304" pitchFamily="18" charset="0"/>
                          <a:cs typeface="Times New Roman" panose="02020603050405020304" pitchFamily="18" charset="0"/>
                        </a:rPr>
                        <a:t>Ex.: ter</a:t>
                      </a:r>
                      <a:r>
                        <a:rPr lang="pt-BR" sz="2000" b="1" dirty="0">
                          <a:latin typeface="Times New Roman" panose="02020603050405020304" pitchFamily="18" charset="0"/>
                          <a:cs typeface="Times New Roman" panose="02020603050405020304" pitchFamily="18" charset="0"/>
                        </a:rPr>
                        <a:t>em</a:t>
                      </a:r>
                      <a:r>
                        <a:rPr lang="pt-BR" sz="2000" dirty="0">
                          <a:latin typeface="Times New Roman" panose="02020603050405020304" pitchFamily="18" charset="0"/>
                          <a:cs typeface="Times New Roman" panose="02020603050405020304" pitchFamily="18" charset="0"/>
                        </a:rPr>
                        <a:t> (eles)</a:t>
                      </a:r>
                    </a:p>
                  </a:txBody>
                  <a:tcPr anchor="ctr">
                    <a:lnL>
                      <a:noFill/>
                    </a:lnL>
                    <a:lnR>
                      <a:noFill/>
                    </a:lnR>
                    <a:lnT>
                      <a:noFill/>
                    </a:lnT>
                    <a:lnB>
                      <a:noFill/>
                    </a:lnB>
                  </a:tcPr>
                </a:tc>
                <a:extLst>
                  <a:ext uri="{0D108BD9-81ED-4DB2-BD59-A6C34878D82A}">
                    <a16:rowId xmlns:a16="http://schemas.microsoft.com/office/drawing/2014/main" xmlns="" val="717204309"/>
                  </a:ext>
                </a:extLst>
              </a:tr>
            </a:tbl>
          </a:graphicData>
        </a:graphic>
      </p:graphicFrame>
    </p:spTree>
    <p:extLst>
      <p:ext uri="{BB962C8B-B14F-4D97-AF65-F5344CB8AC3E}">
        <p14:creationId xmlns:p14="http://schemas.microsoft.com/office/powerpoint/2010/main" xmlns="" val="2600966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77500" lnSpcReduction="20000"/>
          </a:bodyPr>
          <a:lstStyle/>
          <a:p>
            <a:pPr marL="457200" lvl="0" indent="-457200" algn="just" eaLnBrk="0" fontAlgn="base" hangingPunct="0">
              <a:spcBef>
                <a:spcPct val="0"/>
              </a:spcBef>
              <a:spcAft>
                <a:spcPct val="0"/>
              </a:spcAft>
              <a:buAutoNum type="arabicParenR"/>
            </a:pPr>
            <a:r>
              <a:rPr lang="pt-BR" altLang="pt-BR" sz="2800" dirty="0" smtClean="0">
                <a:latin typeface="Times New Roman" panose="02020603050405020304" pitchFamily="18" charset="0"/>
                <a:cs typeface="Times New Roman" panose="02020603050405020304" pitchFamily="18" charset="0"/>
              </a:rPr>
              <a:t>Grife </a:t>
            </a:r>
            <a:r>
              <a:rPr lang="pt-BR" altLang="pt-BR" sz="2800" dirty="0">
                <a:latin typeface="Times New Roman" panose="02020603050405020304" pitchFamily="18" charset="0"/>
                <a:cs typeface="Times New Roman" panose="02020603050405020304" pitchFamily="18" charset="0"/>
              </a:rPr>
              <a:t>o verbo das frases e relacione as colunas de acordo com o que indicam</a:t>
            </a:r>
            <a:r>
              <a:rPr lang="pt-BR" altLang="pt-BR" sz="2800" dirty="0" smtClean="0">
                <a:latin typeface="Times New Roman" panose="02020603050405020304" pitchFamily="18" charset="0"/>
                <a:cs typeface="Times New Roman" panose="02020603050405020304" pitchFamily="18" charset="0"/>
              </a:rPr>
              <a:t>:</a:t>
            </a:r>
          </a:p>
          <a:p>
            <a:pPr marL="0" lvl="0" indent="0" eaLnBrk="0" fontAlgn="base" hangingPunct="0">
              <a:spcBef>
                <a:spcPct val="0"/>
              </a:spcBef>
              <a:spcAft>
                <a:spcPct val="0"/>
              </a:spcAft>
              <a:buNone/>
            </a:pPr>
            <a:endParaRPr lang="pt-BR" altLang="pt-BR" sz="28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A – ação    </a:t>
            </a:r>
            <a:r>
              <a:rPr lang="pt-BR" altLang="pt-BR" sz="2800" dirty="0" smtClean="0">
                <a:latin typeface="Times New Roman" panose="02020603050405020304" pitchFamily="18" charset="0"/>
                <a:cs typeface="Times New Roman" panose="02020603050405020304" pitchFamily="18" charset="0"/>
              </a:rPr>
              <a:t>	B </a:t>
            </a:r>
            <a:r>
              <a:rPr lang="pt-BR" altLang="pt-BR" sz="2800" dirty="0">
                <a:latin typeface="Times New Roman" panose="02020603050405020304" pitchFamily="18" charset="0"/>
                <a:cs typeface="Times New Roman" panose="02020603050405020304" pitchFamily="18" charset="0"/>
              </a:rPr>
              <a:t>– estado     </a:t>
            </a:r>
            <a:r>
              <a:rPr lang="pt-BR" altLang="pt-BR" sz="2800" dirty="0" smtClean="0">
                <a:latin typeface="Times New Roman" panose="02020603050405020304" pitchFamily="18" charset="0"/>
                <a:cs typeface="Times New Roman" panose="02020603050405020304" pitchFamily="18" charset="0"/>
              </a:rPr>
              <a:t>	C </a:t>
            </a:r>
            <a:r>
              <a:rPr lang="pt-BR" altLang="pt-BR" sz="2800" dirty="0">
                <a:latin typeface="Times New Roman" panose="02020603050405020304" pitchFamily="18" charset="0"/>
                <a:cs typeface="Times New Roman" panose="02020603050405020304" pitchFamily="18" charset="0"/>
              </a:rPr>
              <a:t>– Fenômeno da </a:t>
            </a:r>
            <a:r>
              <a:rPr lang="pt-BR" altLang="pt-BR" sz="2800" dirty="0" smtClean="0">
                <a:latin typeface="Times New Roman" panose="02020603050405020304" pitchFamily="18" charset="0"/>
                <a:cs typeface="Times New Roman" panose="02020603050405020304" pitchFamily="18" charset="0"/>
              </a:rPr>
              <a:t>natureza</a:t>
            </a:r>
          </a:p>
          <a:p>
            <a:pPr marL="0" lvl="0" indent="0" eaLnBrk="0" fontAlgn="base" hangingPunct="0">
              <a:spcBef>
                <a:spcPct val="0"/>
              </a:spcBef>
              <a:spcAft>
                <a:spcPct val="0"/>
              </a:spcAft>
              <a:buNone/>
            </a:pPr>
            <a:endParaRPr lang="pt-BR" altLang="pt-BR" sz="2800" dirty="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 O homem está nervoso.    </a:t>
            </a:r>
            <a:endParaRPr lang="pt-BR" altLang="pt-BR" sz="2800" dirty="0" smtClean="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 Ele fechou os olhos.      </a:t>
            </a:r>
            <a:endParaRPr lang="pt-BR" altLang="pt-BR" sz="2800" dirty="0" smtClean="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 Choveu muito. </a:t>
            </a: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4.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 Que desejam vocês?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5</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 Ele fez uma pergunta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6</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 Ela parece triste.       </a:t>
            </a: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7.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 Anoiteceu rapidamente.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8</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 O menino levantou a cabeça.</a:t>
            </a:r>
          </a:p>
          <a:p>
            <a:pPr marL="457200" lvl="0" indent="-457200" eaLnBrk="0" fontAlgn="base" hangingPunct="0">
              <a:spcBef>
                <a:spcPct val="0"/>
              </a:spcBef>
              <a:spcAft>
                <a:spcPct val="0"/>
              </a:spcAft>
              <a:buAutoNum type="arabicPeriod" startAt="9"/>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 O aluno ficou nervoso.    </a:t>
            </a:r>
          </a:p>
          <a:p>
            <a:pPr marL="457200" lvl="0" indent="-457200" eaLnBrk="0" fontAlgn="base" hangingPunct="0">
              <a:spcBef>
                <a:spcPct val="0"/>
              </a:spcBef>
              <a:spcAft>
                <a:spcPct val="0"/>
              </a:spcAft>
              <a:buAutoNum type="arabicPeriod" startAt="9"/>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 Faz muito calor nesta época do ano.</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368125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VERBOS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lnSpcReduction="10000"/>
          </a:bodyPr>
          <a:lstStyle/>
          <a:p>
            <a:pPr marL="0" indent="0" algn="just">
              <a:buNone/>
            </a:pPr>
            <a:r>
              <a:rPr lang="pt-BR" sz="2400" dirty="0" smtClean="0">
                <a:latin typeface="Times New Roman" panose="02020603050405020304" pitchFamily="18" charset="0"/>
                <a:cs typeface="Times New Roman" panose="02020603050405020304" pitchFamily="18" charset="0"/>
              </a:rPr>
              <a:t>• Flexiona-se em:</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pessoa;</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número;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tempo;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modo;</a:t>
            </a:r>
          </a:p>
          <a:p>
            <a:pPr marL="0" indent="0">
              <a:buNone/>
            </a:pPr>
            <a:r>
              <a:rPr lang="pt-BR" sz="2400" dirty="0" smtClean="0">
                <a:latin typeface="Times New Roman" panose="02020603050405020304" pitchFamily="18" charset="0"/>
                <a:cs typeface="Times New Roman" panose="02020603050405020304" pitchFamily="18" charset="0"/>
              </a:rPr>
              <a:t>• voz.</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Atenção: o que </a:t>
            </a:r>
            <a:r>
              <a:rPr lang="pt-BR" sz="2400" b="1" dirty="0" smtClean="0">
                <a:latin typeface="Times New Roman" panose="02020603050405020304" pitchFamily="18" charset="0"/>
                <a:cs typeface="Times New Roman" panose="02020603050405020304" pitchFamily="18" charset="0"/>
              </a:rPr>
              <a:t>caracteriza</a:t>
            </a:r>
            <a:r>
              <a:rPr lang="pt-BR" sz="2400" dirty="0" smtClean="0">
                <a:latin typeface="Times New Roman" panose="02020603050405020304" pitchFamily="18" charset="0"/>
                <a:cs typeface="Times New Roman" panose="02020603050405020304" pitchFamily="18" charset="0"/>
              </a:rPr>
              <a:t> o verbo são as suas </a:t>
            </a:r>
            <a:r>
              <a:rPr lang="pt-BR" sz="2400" b="1" dirty="0" smtClean="0">
                <a:latin typeface="Times New Roman" panose="02020603050405020304" pitchFamily="18" charset="0"/>
                <a:cs typeface="Times New Roman" panose="02020603050405020304" pitchFamily="18" charset="0"/>
              </a:rPr>
              <a:t>flexões</a:t>
            </a:r>
            <a:r>
              <a:rPr lang="pt-BR" sz="2400" dirty="0" smtClean="0">
                <a:latin typeface="Times New Roman" panose="02020603050405020304" pitchFamily="18" charset="0"/>
                <a:cs typeface="Times New Roman" panose="02020603050405020304" pitchFamily="18" charset="0"/>
              </a:rPr>
              <a:t> e não os seus significados. Se a palavra </a:t>
            </a:r>
            <a:r>
              <a:rPr lang="pt-BR" sz="2400" b="1" dirty="0" smtClean="0">
                <a:latin typeface="Times New Roman" panose="02020603050405020304" pitchFamily="18" charset="0"/>
                <a:cs typeface="Times New Roman" panose="02020603050405020304" pitchFamily="18" charset="0"/>
              </a:rPr>
              <a:t>pode ser conjugada, é um verbo</a:t>
            </a:r>
            <a:r>
              <a:rPr lang="pt-BR" sz="2400"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pPr marL="0" indent="0" algn="ctr">
              <a:buNone/>
            </a:pPr>
            <a:r>
              <a:rPr lang="pt-BR" sz="2400" b="1" dirty="0" smtClean="0">
                <a:latin typeface="Times New Roman" panose="02020603050405020304" pitchFamily="18" charset="0"/>
                <a:cs typeface="Times New Roman" panose="02020603050405020304" pitchFamily="18" charset="0"/>
              </a:rPr>
              <a:t>Ex.: Nascimento (substantivo) &gt; Nasceu (verbo)</a:t>
            </a:r>
            <a:endParaRPr lang="pt-BR" sz="2400" b="1"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tângulo 2"/>
          <p:cNvSpPr/>
          <p:nvPr/>
        </p:nvSpPr>
        <p:spPr>
          <a:xfrm>
            <a:off x="1403648" y="5411788"/>
            <a:ext cx="6336704" cy="3937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3907301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77500" lnSpcReduction="20000"/>
          </a:bodyPr>
          <a:lstStyle/>
          <a:p>
            <a:pPr marL="457200" lvl="0" indent="-457200" algn="just" eaLnBrk="0" fontAlgn="base" hangingPunct="0">
              <a:spcBef>
                <a:spcPct val="0"/>
              </a:spcBef>
              <a:spcAft>
                <a:spcPct val="0"/>
              </a:spcAft>
              <a:buAutoNum type="arabicParenR"/>
            </a:pPr>
            <a:r>
              <a:rPr lang="pt-BR" altLang="pt-BR" sz="2800" dirty="0" smtClean="0">
                <a:latin typeface="Times New Roman" panose="02020603050405020304" pitchFamily="18" charset="0"/>
                <a:cs typeface="Times New Roman" panose="02020603050405020304" pitchFamily="18" charset="0"/>
              </a:rPr>
              <a:t>Grife </a:t>
            </a:r>
            <a:r>
              <a:rPr lang="pt-BR" altLang="pt-BR" sz="2800" dirty="0">
                <a:latin typeface="Times New Roman" panose="02020603050405020304" pitchFamily="18" charset="0"/>
                <a:cs typeface="Times New Roman" panose="02020603050405020304" pitchFamily="18" charset="0"/>
              </a:rPr>
              <a:t>o verbo das frases e relacione as colunas de acordo com o que indicam</a:t>
            </a:r>
            <a:r>
              <a:rPr lang="pt-BR" altLang="pt-BR" sz="2800" dirty="0" smtClean="0">
                <a:latin typeface="Times New Roman" panose="02020603050405020304" pitchFamily="18" charset="0"/>
                <a:cs typeface="Times New Roman" panose="02020603050405020304" pitchFamily="18" charset="0"/>
              </a:rPr>
              <a:t>:</a:t>
            </a:r>
          </a:p>
          <a:p>
            <a:pPr marL="0" lvl="0" indent="0" eaLnBrk="0" fontAlgn="base" hangingPunct="0">
              <a:spcBef>
                <a:spcPct val="0"/>
              </a:spcBef>
              <a:spcAft>
                <a:spcPct val="0"/>
              </a:spcAft>
              <a:buNone/>
            </a:pPr>
            <a:endParaRPr lang="pt-BR" altLang="pt-BR" sz="28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A – ação    </a:t>
            </a:r>
            <a:r>
              <a:rPr lang="pt-BR" altLang="pt-BR" sz="2800" dirty="0" smtClean="0">
                <a:latin typeface="Times New Roman" panose="02020603050405020304" pitchFamily="18" charset="0"/>
                <a:cs typeface="Times New Roman" panose="02020603050405020304" pitchFamily="18" charset="0"/>
              </a:rPr>
              <a:t>	B </a:t>
            </a:r>
            <a:r>
              <a:rPr lang="pt-BR" altLang="pt-BR" sz="2800" dirty="0">
                <a:latin typeface="Times New Roman" panose="02020603050405020304" pitchFamily="18" charset="0"/>
                <a:cs typeface="Times New Roman" panose="02020603050405020304" pitchFamily="18" charset="0"/>
              </a:rPr>
              <a:t>– estado     </a:t>
            </a:r>
            <a:r>
              <a:rPr lang="pt-BR" altLang="pt-BR" sz="2800" dirty="0" smtClean="0">
                <a:latin typeface="Times New Roman" panose="02020603050405020304" pitchFamily="18" charset="0"/>
                <a:cs typeface="Times New Roman" panose="02020603050405020304" pitchFamily="18" charset="0"/>
              </a:rPr>
              <a:t>	C </a:t>
            </a:r>
            <a:r>
              <a:rPr lang="pt-BR" altLang="pt-BR" sz="2800" dirty="0">
                <a:latin typeface="Times New Roman" panose="02020603050405020304" pitchFamily="18" charset="0"/>
                <a:cs typeface="Times New Roman" panose="02020603050405020304" pitchFamily="18" charset="0"/>
              </a:rPr>
              <a:t>– Fenômeno da </a:t>
            </a:r>
            <a:r>
              <a:rPr lang="pt-BR" altLang="pt-BR" sz="2800" dirty="0" smtClean="0">
                <a:latin typeface="Times New Roman" panose="02020603050405020304" pitchFamily="18" charset="0"/>
                <a:cs typeface="Times New Roman" panose="02020603050405020304" pitchFamily="18" charset="0"/>
              </a:rPr>
              <a:t>natureza</a:t>
            </a:r>
          </a:p>
          <a:p>
            <a:pPr marL="0" lvl="0" indent="0" eaLnBrk="0" fontAlgn="base" hangingPunct="0">
              <a:spcBef>
                <a:spcPct val="0"/>
              </a:spcBef>
              <a:spcAft>
                <a:spcPct val="0"/>
              </a:spcAft>
              <a:buNone/>
            </a:pPr>
            <a:endParaRPr lang="pt-BR" altLang="pt-BR" sz="2800" dirty="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B</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O homem </a:t>
            </a:r>
            <a:r>
              <a:rPr lang="pt-BR" altLang="pt-BR" sz="2800" u="sng" dirty="0">
                <a:latin typeface="Times New Roman" panose="02020603050405020304" pitchFamily="18" charset="0"/>
                <a:cs typeface="Times New Roman" panose="02020603050405020304" pitchFamily="18" charset="0"/>
              </a:rPr>
              <a:t>está</a:t>
            </a:r>
            <a:r>
              <a:rPr lang="pt-BR" altLang="pt-BR" sz="2800" dirty="0">
                <a:latin typeface="Times New Roman" panose="02020603050405020304" pitchFamily="18" charset="0"/>
                <a:cs typeface="Times New Roman" panose="02020603050405020304" pitchFamily="18" charset="0"/>
              </a:rPr>
              <a:t> nervoso.    </a:t>
            </a:r>
            <a:endParaRPr lang="pt-BR" altLang="pt-BR" sz="2800" dirty="0" smtClean="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A </a:t>
            </a:r>
            <a:r>
              <a:rPr lang="pt-BR" altLang="pt-BR" sz="2800" dirty="0">
                <a:latin typeface="Times New Roman" panose="02020603050405020304" pitchFamily="18" charset="0"/>
                <a:cs typeface="Times New Roman" panose="02020603050405020304" pitchFamily="18" charset="0"/>
              </a:rPr>
              <a:t>) Ele </a:t>
            </a:r>
            <a:r>
              <a:rPr lang="pt-BR" altLang="pt-BR" sz="2800" u="sng" dirty="0">
                <a:latin typeface="Times New Roman" panose="02020603050405020304" pitchFamily="18" charset="0"/>
                <a:cs typeface="Times New Roman" panose="02020603050405020304" pitchFamily="18" charset="0"/>
              </a:rPr>
              <a:t>fechou</a:t>
            </a:r>
            <a:r>
              <a:rPr lang="pt-BR" altLang="pt-BR" sz="2800" dirty="0">
                <a:latin typeface="Times New Roman" panose="02020603050405020304" pitchFamily="18" charset="0"/>
                <a:cs typeface="Times New Roman" panose="02020603050405020304" pitchFamily="18" charset="0"/>
              </a:rPr>
              <a:t> os olhos.      </a:t>
            </a:r>
            <a:endParaRPr lang="pt-BR" altLang="pt-BR" sz="2800" dirty="0" smtClean="0">
              <a:latin typeface="Times New Roman" panose="02020603050405020304" pitchFamily="18" charset="0"/>
              <a:cs typeface="Times New Roman" panose="02020603050405020304" pitchFamily="18" charset="0"/>
            </a:endParaRPr>
          </a:p>
          <a:p>
            <a:pPr marL="457200" lvl="0" indent="-457200" eaLnBrk="0" fontAlgn="base" hangingPunct="0">
              <a:spcBef>
                <a:spcPct val="0"/>
              </a:spcBef>
              <a:spcAft>
                <a:spcPct val="0"/>
              </a:spcAft>
              <a:buAutoNum type="arabicPeriod"/>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C </a:t>
            </a:r>
            <a:r>
              <a:rPr lang="pt-BR" altLang="pt-BR" sz="2800" dirty="0">
                <a:latin typeface="Times New Roman" panose="02020603050405020304" pitchFamily="18" charset="0"/>
                <a:cs typeface="Times New Roman" panose="02020603050405020304" pitchFamily="18" charset="0"/>
              </a:rPr>
              <a:t>) </a:t>
            </a:r>
            <a:r>
              <a:rPr lang="pt-BR" altLang="pt-BR" sz="2800" u="sng" dirty="0">
                <a:latin typeface="Times New Roman" panose="02020603050405020304" pitchFamily="18" charset="0"/>
                <a:cs typeface="Times New Roman" panose="02020603050405020304" pitchFamily="18" charset="0"/>
              </a:rPr>
              <a:t>Choveu</a:t>
            </a:r>
            <a:r>
              <a:rPr lang="pt-BR" altLang="pt-BR" sz="2800" dirty="0">
                <a:latin typeface="Times New Roman" panose="02020603050405020304" pitchFamily="18" charset="0"/>
                <a:cs typeface="Times New Roman" panose="02020603050405020304" pitchFamily="18" charset="0"/>
              </a:rPr>
              <a:t> muito. </a:t>
            </a: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4.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A </a:t>
            </a:r>
            <a:r>
              <a:rPr lang="pt-BR" altLang="pt-BR" sz="2800" dirty="0">
                <a:latin typeface="Times New Roman" panose="02020603050405020304" pitchFamily="18" charset="0"/>
                <a:cs typeface="Times New Roman" panose="02020603050405020304" pitchFamily="18" charset="0"/>
              </a:rPr>
              <a:t>) Que </a:t>
            </a:r>
            <a:r>
              <a:rPr lang="pt-BR" altLang="pt-BR" sz="2800" u="sng" dirty="0">
                <a:latin typeface="Times New Roman" panose="02020603050405020304" pitchFamily="18" charset="0"/>
                <a:cs typeface="Times New Roman" panose="02020603050405020304" pitchFamily="18" charset="0"/>
              </a:rPr>
              <a:t>desejam</a:t>
            </a:r>
            <a:r>
              <a:rPr lang="pt-BR" altLang="pt-BR" sz="2800" dirty="0">
                <a:latin typeface="Times New Roman" panose="02020603050405020304" pitchFamily="18" charset="0"/>
                <a:cs typeface="Times New Roman" panose="02020603050405020304" pitchFamily="18" charset="0"/>
              </a:rPr>
              <a:t> vocês?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5</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A </a:t>
            </a:r>
            <a:r>
              <a:rPr lang="pt-BR" altLang="pt-BR" sz="2800" dirty="0">
                <a:latin typeface="Times New Roman" panose="02020603050405020304" pitchFamily="18" charset="0"/>
                <a:cs typeface="Times New Roman" panose="02020603050405020304" pitchFamily="18" charset="0"/>
              </a:rPr>
              <a:t>) Ele </a:t>
            </a:r>
            <a:r>
              <a:rPr lang="pt-BR" altLang="pt-BR" sz="2800" u="sng" dirty="0">
                <a:latin typeface="Times New Roman" panose="02020603050405020304" pitchFamily="18" charset="0"/>
                <a:cs typeface="Times New Roman" panose="02020603050405020304" pitchFamily="18" charset="0"/>
              </a:rPr>
              <a:t>fez</a:t>
            </a:r>
            <a:r>
              <a:rPr lang="pt-BR" altLang="pt-BR" sz="2800" dirty="0">
                <a:latin typeface="Times New Roman" panose="02020603050405020304" pitchFamily="18" charset="0"/>
                <a:cs typeface="Times New Roman" panose="02020603050405020304" pitchFamily="18" charset="0"/>
              </a:rPr>
              <a:t> uma pergunta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6</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B </a:t>
            </a:r>
            <a:r>
              <a:rPr lang="pt-BR" altLang="pt-BR" sz="2800" dirty="0">
                <a:latin typeface="Times New Roman" panose="02020603050405020304" pitchFamily="18" charset="0"/>
                <a:cs typeface="Times New Roman" panose="02020603050405020304" pitchFamily="18" charset="0"/>
              </a:rPr>
              <a:t>) Ela </a:t>
            </a:r>
            <a:r>
              <a:rPr lang="pt-BR" altLang="pt-BR" sz="2800" u="sng" dirty="0">
                <a:latin typeface="Times New Roman" panose="02020603050405020304" pitchFamily="18" charset="0"/>
                <a:cs typeface="Times New Roman" panose="02020603050405020304" pitchFamily="18" charset="0"/>
              </a:rPr>
              <a:t>parece</a:t>
            </a:r>
            <a:r>
              <a:rPr lang="pt-BR" altLang="pt-BR" sz="2800" dirty="0">
                <a:latin typeface="Times New Roman" panose="02020603050405020304" pitchFamily="18" charset="0"/>
                <a:cs typeface="Times New Roman" panose="02020603050405020304" pitchFamily="18" charset="0"/>
              </a:rPr>
              <a:t> triste.       </a:t>
            </a:r>
          </a:p>
          <a:p>
            <a:pPr marL="0" lvl="0" indent="0"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7.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C </a:t>
            </a:r>
            <a:r>
              <a:rPr lang="pt-BR" altLang="pt-BR" sz="2800" dirty="0">
                <a:latin typeface="Times New Roman" panose="02020603050405020304" pitchFamily="18" charset="0"/>
                <a:cs typeface="Times New Roman" panose="02020603050405020304" pitchFamily="18" charset="0"/>
              </a:rPr>
              <a:t>) </a:t>
            </a:r>
            <a:r>
              <a:rPr lang="pt-BR" altLang="pt-BR" sz="2800" u="sng" dirty="0">
                <a:latin typeface="Times New Roman" panose="02020603050405020304" pitchFamily="18" charset="0"/>
                <a:cs typeface="Times New Roman" panose="02020603050405020304" pitchFamily="18" charset="0"/>
              </a:rPr>
              <a:t>Anoiteceu</a:t>
            </a:r>
            <a:r>
              <a:rPr lang="pt-BR" altLang="pt-BR" sz="2800" dirty="0">
                <a:latin typeface="Times New Roman" panose="02020603050405020304" pitchFamily="18" charset="0"/>
                <a:cs typeface="Times New Roman" panose="02020603050405020304" pitchFamily="18" charset="0"/>
              </a:rPr>
              <a:t> rapidamente. </a:t>
            </a:r>
            <a:endParaRPr lang="pt-BR" altLang="pt-BR" sz="28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8</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  (</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A </a:t>
            </a:r>
            <a:r>
              <a:rPr lang="pt-BR" altLang="pt-BR" sz="2800" dirty="0">
                <a:latin typeface="Times New Roman" panose="02020603050405020304" pitchFamily="18" charset="0"/>
                <a:cs typeface="Times New Roman" panose="02020603050405020304" pitchFamily="18" charset="0"/>
              </a:rPr>
              <a:t>) O menino </a:t>
            </a:r>
            <a:r>
              <a:rPr lang="pt-BR" altLang="pt-BR" sz="2800" u="sng" dirty="0">
                <a:latin typeface="Times New Roman" panose="02020603050405020304" pitchFamily="18" charset="0"/>
                <a:cs typeface="Times New Roman" panose="02020603050405020304" pitchFamily="18" charset="0"/>
              </a:rPr>
              <a:t>levantou</a:t>
            </a:r>
            <a:r>
              <a:rPr lang="pt-BR" altLang="pt-BR" sz="2800" dirty="0">
                <a:latin typeface="Times New Roman" panose="02020603050405020304" pitchFamily="18" charset="0"/>
                <a:cs typeface="Times New Roman" panose="02020603050405020304" pitchFamily="18" charset="0"/>
              </a:rPr>
              <a:t> a cabeça.</a:t>
            </a:r>
          </a:p>
          <a:p>
            <a:pPr marL="457200" lvl="0" indent="-457200" eaLnBrk="0" fontAlgn="base" hangingPunct="0">
              <a:spcBef>
                <a:spcPct val="0"/>
              </a:spcBef>
              <a:spcAft>
                <a:spcPct val="0"/>
              </a:spcAft>
              <a:buAutoNum type="arabicPeriod" startAt="9"/>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B </a:t>
            </a:r>
            <a:r>
              <a:rPr lang="pt-BR" altLang="pt-BR" sz="2800" dirty="0">
                <a:latin typeface="Times New Roman" panose="02020603050405020304" pitchFamily="18" charset="0"/>
                <a:cs typeface="Times New Roman" panose="02020603050405020304" pitchFamily="18" charset="0"/>
              </a:rPr>
              <a:t>) O aluno </a:t>
            </a:r>
            <a:r>
              <a:rPr lang="pt-BR" altLang="pt-BR" sz="2800" u="sng" dirty="0">
                <a:latin typeface="Times New Roman" panose="02020603050405020304" pitchFamily="18" charset="0"/>
                <a:cs typeface="Times New Roman" panose="02020603050405020304" pitchFamily="18" charset="0"/>
              </a:rPr>
              <a:t>ficou</a:t>
            </a:r>
            <a:r>
              <a:rPr lang="pt-BR" altLang="pt-BR" sz="2800" dirty="0">
                <a:latin typeface="Times New Roman" panose="02020603050405020304" pitchFamily="18" charset="0"/>
                <a:cs typeface="Times New Roman" panose="02020603050405020304" pitchFamily="18" charset="0"/>
              </a:rPr>
              <a:t> nervoso.    </a:t>
            </a:r>
          </a:p>
          <a:p>
            <a:pPr marL="457200" lvl="0" indent="-457200" eaLnBrk="0" fontAlgn="base" hangingPunct="0">
              <a:spcBef>
                <a:spcPct val="0"/>
              </a:spcBef>
              <a:spcAft>
                <a:spcPct val="0"/>
              </a:spcAft>
              <a:buAutoNum type="arabicPeriod" startAt="9"/>
            </a:pPr>
            <a:r>
              <a:rPr lang="pt-BR" altLang="pt-BR" sz="2800" dirty="0" smtClean="0">
                <a:latin typeface="Times New Roman" panose="02020603050405020304" pitchFamily="18" charset="0"/>
                <a:cs typeface="Times New Roman" panose="02020603050405020304" pitchFamily="18" charset="0"/>
              </a:rPr>
              <a:t>(</a:t>
            </a:r>
            <a:r>
              <a:rPr lang="pt-BR" altLang="pt-BR" sz="2800" dirty="0">
                <a:latin typeface="Times New Roman" panose="02020603050405020304" pitchFamily="18" charset="0"/>
                <a:cs typeface="Times New Roman" panose="02020603050405020304" pitchFamily="18" charset="0"/>
              </a:rPr>
              <a:t>  </a:t>
            </a:r>
            <a:r>
              <a:rPr lang="pt-BR" altLang="pt-BR" sz="2800" dirty="0" smtClean="0">
                <a:latin typeface="Times New Roman" panose="02020603050405020304" pitchFamily="18" charset="0"/>
                <a:cs typeface="Times New Roman" panose="02020603050405020304" pitchFamily="18" charset="0"/>
              </a:rPr>
              <a:t>C </a:t>
            </a:r>
            <a:r>
              <a:rPr lang="pt-BR" altLang="pt-BR" sz="2800" dirty="0">
                <a:latin typeface="Times New Roman" panose="02020603050405020304" pitchFamily="18" charset="0"/>
                <a:cs typeface="Times New Roman" panose="02020603050405020304" pitchFamily="18" charset="0"/>
              </a:rPr>
              <a:t>) </a:t>
            </a:r>
            <a:r>
              <a:rPr lang="pt-BR" altLang="pt-BR" sz="2800" u="sng" dirty="0">
                <a:latin typeface="Times New Roman" panose="02020603050405020304" pitchFamily="18" charset="0"/>
                <a:cs typeface="Times New Roman" panose="02020603050405020304" pitchFamily="18" charset="0"/>
              </a:rPr>
              <a:t>Faz</a:t>
            </a:r>
            <a:r>
              <a:rPr lang="pt-BR" altLang="pt-BR" sz="2800" dirty="0">
                <a:latin typeface="Times New Roman" panose="02020603050405020304" pitchFamily="18" charset="0"/>
                <a:cs typeface="Times New Roman" panose="02020603050405020304" pitchFamily="18" charset="0"/>
              </a:rPr>
              <a:t> muito calor nesta época do ano.</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987482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92500" lnSpcReduction="10000"/>
          </a:bodyPr>
          <a:lstStyle/>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2) </a:t>
            </a:r>
            <a:r>
              <a:rPr lang="pt-BR" altLang="pt-BR" sz="2400" dirty="0">
                <a:latin typeface="Times New Roman" panose="02020603050405020304" pitchFamily="18" charset="0"/>
                <a:cs typeface="Times New Roman" panose="02020603050405020304" pitchFamily="18" charset="0"/>
              </a:rPr>
              <a:t>Identifique o modo em que estão empregados os verbos em destaque</a:t>
            </a:r>
            <a:r>
              <a:rPr lang="pt-BR" altLang="pt-BR" sz="2400" dirty="0" smtClean="0">
                <a:latin typeface="Times New Roman" panose="02020603050405020304" pitchFamily="18" charset="0"/>
                <a:cs typeface="Times New Roman" panose="02020603050405020304" pitchFamily="18" charset="0"/>
              </a:rPr>
              <a:t>:</a:t>
            </a:r>
          </a:p>
          <a:p>
            <a:pPr marL="0" lvl="0" indent="0" eaLnBrk="0" fontAlgn="base" hangingPunct="0">
              <a:spcBef>
                <a:spcPct val="0"/>
              </a:spcBef>
              <a:spcAft>
                <a:spcPct val="0"/>
              </a:spcAft>
              <a:buNone/>
            </a:pPr>
            <a:endParaRPr lang="pt-BR" altLang="pt-BR" sz="2400"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a</a:t>
            </a:r>
            <a:r>
              <a:rPr lang="pt-BR" altLang="pt-BR" sz="2400" dirty="0">
                <a:latin typeface="Times New Roman" panose="02020603050405020304" pitchFamily="18" charset="0"/>
                <a:cs typeface="Times New Roman" panose="02020603050405020304" pitchFamily="18" charset="0"/>
              </a:rPr>
              <a:t>) Eu </a:t>
            </a:r>
            <a:r>
              <a:rPr lang="pt-BR" altLang="pt-BR" sz="2400" b="1" dirty="0">
                <a:latin typeface="Times New Roman" panose="02020603050405020304" pitchFamily="18" charset="0"/>
                <a:cs typeface="Times New Roman" panose="02020603050405020304" pitchFamily="18" charset="0"/>
              </a:rPr>
              <a:t>irei</a:t>
            </a:r>
            <a:r>
              <a:rPr lang="pt-BR" altLang="pt-BR" sz="2400" dirty="0">
                <a:latin typeface="Times New Roman" panose="02020603050405020304" pitchFamily="18" charset="0"/>
                <a:cs typeface="Times New Roman" panose="02020603050405020304" pitchFamily="18" charset="0"/>
              </a:rPr>
              <a:t> à praia amanhã. </a:t>
            </a:r>
            <a:r>
              <a:rPr lang="pt-BR" altLang="pt-BR" sz="2400" dirty="0" smtClean="0">
                <a:latin typeface="Times New Roman" panose="02020603050405020304" pitchFamily="18" charset="0"/>
                <a:cs typeface="Times New Roman" panose="02020603050405020304" pitchFamily="18" charset="0"/>
              </a:rPr>
              <a:t>____________________________________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a:latin typeface="Times New Roman" panose="02020603050405020304" pitchFamily="18" charset="0"/>
                <a:cs typeface="Times New Roman" panose="02020603050405020304" pitchFamily="18" charset="0"/>
              </a:rPr>
              <a:t>b) Todos </a:t>
            </a:r>
            <a:r>
              <a:rPr lang="pt-BR" altLang="pt-BR" sz="2400" b="1" dirty="0">
                <a:latin typeface="Times New Roman" panose="02020603050405020304" pitchFamily="18" charset="0"/>
                <a:cs typeface="Times New Roman" panose="02020603050405020304" pitchFamily="18" charset="0"/>
              </a:rPr>
              <a:t>trouxeram</a:t>
            </a:r>
            <a:r>
              <a:rPr lang="pt-BR" altLang="pt-BR" sz="2400" dirty="0">
                <a:latin typeface="Times New Roman" panose="02020603050405020304" pitchFamily="18" charset="0"/>
                <a:cs typeface="Times New Roman" panose="02020603050405020304" pitchFamily="18" charset="0"/>
              </a:rPr>
              <a:t> o material. </a:t>
            </a:r>
            <a:r>
              <a:rPr lang="pt-BR" altLang="pt-BR" sz="2400" dirty="0" smtClean="0">
                <a:latin typeface="Times New Roman" panose="02020603050405020304" pitchFamily="18" charset="0"/>
                <a:cs typeface="Times New Roman" panose="02020603050405020304" pitchFamily="18" charset="0"/>
              </a:rPr>
              <a:t>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a:latin typeface="Times New Roman" panose="02020603050405020304" pitchFamily="18" charset="0"/>
                <a:cs typeface="Times New Roman" panose="02020603050405020304" pitchFamily="18" charset="0"/>
              </a:rPr>
              <a:t>c) Se </a:t>
            </a:r>
            <a:r>
              <a:rPr lang="pt-BR" altLang="pt-BR" sz="2400" b="1" dirty="0">
                <a:latin typeface="Times New Roman" panose="02020603050405020304" pitchFamily="18" charset="0"/>
                <a:cs typeface="Times New Roman" panose="02020603050405020304" pitchFamily="18" charset="0"/>
              </a:rPr>
              <a:t>puderes</a:t>
            </a:r>
            <a:r>
              <a:rPr lang="pt-BR" altLang="pt-BR" sz="2400" dirty="0">
                <a:latin typeface="Times New Roman" panose="02020603050405020304" pitchFamily="18" charset="0"/>
                <a:cs typeface="Times New Roman" panose="02020603050405020304" pitchFamily="18" charset="0"/>
              </a:rPr>
              <a:t>, </a:t>
            </a:r>
            <a:r>
              <a:rPr lang="pt-BR" altLang="pt-BR" sz="2400" b="1" dirty="0">
                <a:latin typeface="Times New Roman" panose="02020603050405020304" pitchFamily="18" charset="0"/>
                <a:cs typeface="Times New Roman" panose="02020603050405020304" pitchFamily="18" charset="0"/>
              </a:rPr>
              <a:t>vá</a:t>
            </a:r>
            <a:r>
              <a:rPr lang="pt-BR" altLang="pt-BR" sz="2400" dirty="0">
                <a:latin typeface="Times New Roman" panose="02020603050405020304" pitchFamily="18" charset="0"/>
                <a:cs typeface="Times New Roman" panose="02020603050405020304" pitchFamily="18" charset="0"/>
              </a:rPr>
              <a:t> cedo. </a:t>
            </a:r>
            <a:r>
              <a:rPr lang="pt-BR" altLang="pt-BR" sz="2400" dirty="0" smtClean="0">
                <a:latin typeface="Times New Roman" panose="02020603050405020304" pitchFamily="18" charset="0"/>
                <a:cs typeface="Times New Roman" panose="02020603050405020304" pitchFamily="18" charset="0"/>
              </a:rPr>
              <a:t>______________________________________</a:t>
            </a: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d) </a:t>
            </a:r>
            <a:r>
              <a:rPr lang="pt-BR" altLang="pt-BR" sz="2400" b="1" dirty="0" smtClean="0">
                <a:latin typeface="Times New Roman" panose="02020603050405020304" pitchFamily="18" charset="0"/>
                <a:cs typeface="Times New Roman" panose="02020603050405020304" pitchFamily="18" charset="0"/>
              </a:rPr>
              <a:t>Acordem,</a:t>
            </a:r>
            <a:r>
              <a:rPr lang="pt-BR" altLang="pt-BR" sz="2400" dirty="0" smtClean="0">
                <a:latin typeface="Times New Roman" panose="02020603050405020304" pitchFamily="18" charset="0"/>
                <a:cs typeface="Times New Roman" panose="02020603050405020304" pitchFamily="18" charset="0"/>
              </a:rPr>
              <a:t> meninos! ______________________________________</a:t>
            </a: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e</a:t>
            </a:r>
            <a:r>
              <a:rPr lang="pt-BR" altLang="pt-BR" sz="2400" dirty="0">
                <a:latin typeface="Times New Roman" panose="02020603050405020304" pitchFamily="18" charset="0"/>
                <a:cs typeface="Times New Roman" panose="02020603050405020304" pitchFamily="18" charset="0"/>
              </a:rPr>
              <a:t>) Quando </a:t>
            </a:r>
            <a:r>
              <a:rPr lang="pt-BR" altLang="pt-BR" sz="2400" b="1" dirty="0">
                <a:latin typeface="Times New Roman" panose="02020603050405020304" pitchFamily="18" charset="0"/>
                <a:cs typeface="Times New Roman" panose="02020603050405020304" pitchFamily="18" charset="0"/>
              </a:rPr>
              <a:t>chegares</a:t>
            </a:r>
            <a:r>
              <a:rPr lang="pt-BR" altLang="pt-BR" sz="2400" dirty="0">
                <a:latin typeface="Times New Roman" panose="02020603050405020304" pitchFamily="18" charset="0"/>
                <a:cs typeface="Times New Roman" panose="02020603050405020304" pitchFamily="18" charset="0"/>
              </a:rPr>
              <a:t>, </a:t>
            </a:r>
            <a:r>
              <a:rPr lang="pt-BR" altLang="pt-BR" sz="2400" b="1" dirty="0">
                <a:latin typeface="Times New Roman" panose="02020603050405020304" pitchFamily="18" charset="0"/>
                <a:cs typeface="Times New Roman" panose="02020603050405020304" pitchFamily="18" charset="0"/>
              </a:rPr>
              <a:t>avisa-</a:t>
            </a:r>
            <a:r>
              <a:rPr lang="pt-BR" altLang="pt-BR" sz="2400" dirty="0">
                <a:latin typeface="Times New Roman" panose="02020603050405020304" pitchFamily="18" charset="0"/>
                <a:cs typeface="Times New Roman" panose="02020603050405020304" pitchFamily="18" charset="0"/>
              </a:rPr>
              <a:t>me. </a:t>
            </a:r>
            <a:r>
              <a:rPr lang="pt-BR" altLang="pt-BR" sz="2400" dirty="0" smtClean="0">
                <a:latin typeface="Times New Roman" panose="02020603050405020304" pitchFamily="18" charset="0"/>
                <a:cs typeface="Times New Roman" panose="02020603050405020304" pitchFamily="18" charset="0"/>
              </a:rPr>
              <a:t>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a:latin typeface="Times New Roman" panose="02020603050405020304" pitchFamily="18" charset="0"/>
                <a:cs typeface="Times New Roman" panose="02020603050405020304" pitchFamily="18" charset="0"/>
              </a:rPr>
              <a:t>f</a:t>
            </a:r>
            <a:r>
              <a:rPr lang="pt-BR" altLang="pt-BR" sz="2400" dirty="0" smtClean="0">
                <a:latin typeface="Times New Roman" panose="02020603050405020304" pitchFamily="18" charset="0"/>
                <a:cs typeface="Times New Roman" panose="02020603050405020304" pitchFamily="18" charset="0"/>
              </a:rPr>
              <a:t>) </a:t>
            </a:r>
            <a:r>
              <a:rPr lang="pt-BR" altLang="pt-BR" sz="2400" b="1" dirty="0" smtClean="0">
                <a:latin typeface="Times New Roman" panose="02020603050405020304" pitchFamily="18" charset="0"/>
                <a:cs typeface="Times New Roman" panose="02020603050405020304" pitchFamily="18" charset="0"/>
              </a:rPr>
              <a:t>Abra</a:t>
            </a:r>
            <a:r>
              <a:rPr lang="pt-BR" altLang="pt-BR" sz="2400" dirty="0" smtClean="0">
                <a:latin typeface="Times New Roman" panose="02020603050405020304" pitchFamily="18" charset="0"/>
                <a:cs typeface="Times New Roman" panose="02020603050405020304" pitchFamily="18" charset="0"/>
              </a:rPr>
              <a:t> o caderno, garoto! ___________________________________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g) </a:t>
            </a:r>
            <a:r>
              <a:rPr lang="pt-BR" altLang="pt-BR" sz="2400" b="1" dirty="0" smtClean="0">
                <a:latin typeface="Times New Roman" panose="02020603050405020304" pitchFamily="18" charset="0"/>
                <a:cs typeface="Times New Roman" panose="02020603050405020304" pitchFamily="18" charset="0"/>
              </a:rPr>
              <a:t>Vire</a:t>
            </a:r>
            <a:r>
              <a:rPr lang="pt-BR" altLang="pt-BR" sz="2400" dirty="0" smtClean="0">
                <a:latin typeface="Times New Roman" panose="02020603050405020304" pitchFamily="18" charset="0"/>
                <a:cs typeface="Times New Roman" panose="02020603050405020304" pitchFamily="18" charset="0"/>
              </a:rPr>
              <a:t> à esquerda e </a:t>
            </a:r>
            <a:r>
              <a:rPr lang="pt-BR" altLang="pt-BR" sz="2400" b="1" dirty="0" smtClean="0">
                <a:latin typeface="Times New Roman" panose="02020603050405020304" pitchFamily="18" charset="0"/>
                <a:cs typeface="Times New Roman" panose="02020603050405020304" pitchFamily="18" charset="0"/>
              </a:rPr>
              <a:t>siga</a:t>
            </a:r>
            <a:r>
              <a:rPr lang="pt-BR" altLang="pt-BR" sz="2400" dirty="0" smtClean="0">
                <a:latin typeface="Times New Roman" panose="02020603050405020304" pitchFamily="18" charset="0"/>
                <a:cs typeface="Times New Roman" panose="02020603050405020304" pitchFamily="18" charset="0"/>
              </a:rPr>
              <a:t> reto. ________________________________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h) Que Deus </a:t>
            </a:r>
            <a:r>
              <a:rPr lang="pt-BR" altLang="pt-BR" sz="2400" b="1" dirty="0" smtClean="0">
                <a:latin typeface="Times New Roman" panose="02020603050405020304" pitchFamily="18" charset="0"/>
                <a:cs typeface="Times New Roman" panose="02020603050405020304" pitchFamily="18" charset="0"/>
              </a:rPr>
              <a:t>proteja </a:t>
            </a:r>
            <a:r>
              <a:rPr lang="pt-BR" altLang="pt-BR" sz="2400" dirty="0" smtClean="0">
                <a:latin typeface="Times New Roman" panose="02020603050405020304" pitchFamily="18" charset="0"/>
                <a:cs typeface="Times New Roman" panose="02020603050405020304" pitchFamily="18" charset="0"/>
              </a:rPr>
              <a:t>a todos! _________________________________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i)</a:t>
            </a:r>
            <a:r>
              <a:rPr lang="pt-BR" altLang="pt-BR" sz="2400" dirty="0">
                <a:latin typeface="Times New Roman" panose="02020603050405020304" pitchFamily="18" charset="0"/>
                <a:cs typeface="Times New Roman" panose="02020603050405020304" pitchFamily="18" charset="0"/>
              </a:rPr>
              <a:t> </a:t>
            </a:r>
            <a:r>
              <a:rPr lang="pt-BR" altLang="pt-BR" sz="2400" b="1" dirty="0" smtClean="0">
                <a:latin typeface="Times New Roman" panose="02020603050405020304" pitchFamily="18" charset="0"/>
                <a:cs typeface="Times New Roman" panose="02020603050405020304" pitchFamily="18" charset="0"/>
              </a:rPr>
              <a:t>Trabalhava </a:t>
            </a:r>
            <a:r>
              <a:rPr lang="pt-BR" altLang="pt-BR" sz="2400" dirty="0" smtClean="0">
                <a:latin typeface="Times New Roman" panose="02020603050405020304" pitchFamily="18" charset="0"/>
                <a:cs typeface="Times New Roman" panose="02020603050405020304" pitchFamily="18" charset="0"/>
              </a:rPr>
              <a:t>diariamente até tarde. ___________________________</a:t>
            </a:r>
          </a:p>
          <a:p>
            <a:pPr marL="0" lvl="0" indent="0" eaLnBrk="0" fontAlgn="base" hangingPunct="0">
              <a:spcBef>
                <a:spcPct val="0"/>
              </a:spcBef>
              <a:spcAft>
                <a:spcPct val="0"/>
              </a:spcAft>
              <a:buNone/>
            </a:pPr>
            <a:r>
              <a:rPr lang="pt-BR" altLang="pt-BR" sz="2400" dirty="0" smtClean="0">
                <a:latin typeface="Times New Roman" panose="02020603050405020304" pitchFamily="18" charset="0"/>
                <a:cs typeface="Times New Roman" panose="02020603050405020304" pitchFamily="18" charset="0"/>
              </a:rPr>
              <a:t>J) </a:t>
            </a:r>
            <a:r>
              <a:rPr lang="pt-BR" altLang="pt-BR" sz="2400" b="1" dirty="0" smtClean="0">
                <a:latin typeface="Times New Roman" panose="02020603050405020304" pitchFamily="18" charset="0"/>
                <a:cs typeface="Times New Roman" panose="02020603050405020304" pitchFamily="18" charset="0"/>
              </a:rPr>
              <a:t>Viajarei</a:t>
            </a:r>
            <a:r>
              <a:rPr lang="pt-BR" altLang="pt-BR" sz="2400" dirty="0" smtClean="0">
                <a:latin typeface="Times New Roman" panose="02020603050405020304" pitchFamily="18" charset="0"/>
                <a:cs typeface="Times New Roman" panose="02020603050405020304" pitchFamily="18" charset="0"/>
              </a:rPr>
              <a:t> para São Paulo amanhã. ____________________________</a:t>
            </a:r>
            <a:endParaRPr lang="pt-BR" altLang="pt-BR" sz="2400" dirty="0">
              <a:latin typeface="Times New Roman" panose="02020603050405020304" pitchFamily="18" charset="0"/>
              <a:cs typeface="Times New Roman" panose="02020603050405020304" pitchFamily="18" charset="0"/>
            </a:endParaRPr>
          </a:p>
          <a:p>
            <a:pPr marL="0" lvl="0" indent="0" algn="just" eaLnBrk="0" fontAlgn="base" hangingPunct="0">
              <a:spcBef>
                <a:spcPct val="0"/>
              </a:spcBef>
              <a:spcAft>
                <a:spcPct val="0"/>
              </a:spcAft>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573996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lvl="0" indent="0" algn="just" eaLnBrk="0" fontAlgn="base" hangingPunct="0">
              <a:spcBef>
                <a:spcPct val="0"/>
              </a:spcBef>
              <a:spcAft>
                <a:spcPct val="0"/>
              </a:spcAft>
              <a:buNone/>
            </a:pPr>
            <a:r>
              <a:rPr lang="pt-BR" altLang="pt-BR" sz="2800" dirty="0">
                <a:latin typeface="Times New Roman" panose="02020603050405020304" pitchFamily="18" charset="0"/>
                <a:cs typeface="Times New Roman" panose="02020603050405020304" pitchFamily="18" charset="0"/>
              </a:rPr>
              <a:t>3</a:t>
            </a:r>
            <a:r>
              <a:rPr lang="pt-BR" altLang="pt-BR" sz="2800" dirty="0" smtClean="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Assinale </a:t>
            </a:r>
            <a:r>
              <a:rPr lang="pt-BR" sz="2400" dirty="0">
                <a:latin typeface="Times New Roman" panose="02020603050405020304" pitchFamily="18" charset="0"/>
                <a:cs typeface="Times New Roman" panose="02020603050405020304" pitchFamily="18" charset="0"/>
              </a:rPr>
              <a:t>a única opção em que ocorre variante do radical</a:t>
            </a:r>
            <a:r>
              <a:rPr lang="pt-BR" sz="2400" dirty="0" smtClean="0">
                <a:latin typeface="Times New Roman" panose="02020603050405020304" pitchFamily="18" charset="0"/>
                <a:cs typeface="Times New Roman" panose="02020603050405020304" pitchFamily="18" charset="0"/>
              </a:rPr>
              <a:t>:</a:t>
            </a:r>
          </a:p>
          <a:p>
            <a:pPr marL="0" lvl="0" indent="0" eaLnBrk="0" fontAlgn="base" hangingPunct="0">
              <a:spcBef>
                <a:spcPct val="0"/>
              </a:spcBef>
              <a:spcAft>
                <a:spcPct val="0"/>
              </a:spcAf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a) dizer, dizes, dizia;</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faço, fazes, façamos;</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amaria, amavas, amou;</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quero, queres, querias;</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a:t>
            </a:r>
            <a:r>
              <a:rPr lang="pt-BR" sz="2400" dirty="0" smtClean="0">
                <a:latin typeface="Times New Roman" panose="02020603050405020304" pitchFamily="18" charset="0"/>
                <a:cs typeface="Times New Roman" panose="02020603050405020304" pitchFamily="18" charset="0"/>
              </a:rPr>
              <a:t>vencia</a:t>
            </a:r>
            <a:r>
              <a:rPr lang="pt-BR" sz="2400" dirty="0">
                <a:latin typeface="Times New Roman" panose="02020603050405020304" pitchFamily="18" charset="0"/>
                <a:cs typeface="Times New Roman" panose="02020603050405020304" pitchFamily="18" charset="0"/>
              </a:rPr>
              <a:t>, venceste, vence.</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795677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buNone/>
            </a:pPr>
            <a:r>
              <a:rPr lang="pt-BR" altLang="pt-BR" sz="2800" dirty="0" smtClean="0">
                <a:latin typeface="Times New Roman" panose="02020603050405020304" pitchFamily="18" charset="0"/>
                <a:cs typeface="Times New Roman" panose="02020603050405020304" pitchFamily="18" charset="0"/>
              </a:rPr>
              <a:t>4) </a:t>
            </a:r>
            <a:r>
              <a:rPr lang="pt-BR" sz="2400" dirty="0">
                <a:latin typeface="Times New Roman" panose="02020603050405020304" pitchFamily="18" charset="0"/>
                <a:cs typeface="Times New Roman" panose="02020603050405020304" pitchFamily="18" charset="0"/>
              </a:rPr>
              <a:t>Em “medi</a:t>
            </a:r>
            <a:r>
              <a:rPr lang="pt-BR" sz="2400" b="1" u="sng" dirty="0">
                <a:latin typeface="Times New Roman" panose="02020603050405020304" pitchFamily="18" charset="0"/>
                <a:cs typeface="Times New Roman" panose="02020603050405020304" pitchFamily="18" charset="0"/>
              </a:rPr>
              <a:t>rá</a:t>
            </a:r>
            <a:r>
              <a:rPr lang="pt-BR" sz="2400" dirty="0">
                <a:latin typeface="Times New Roman" panose="02020603050405020304" pitchFamily="18" charset="0"/>
                <a:cs typeface="Times New Roman" panose="02020603050405020304" pitchFamily="18" charset="0"/>
              </a:rPr>
              <a:t>”, o fragmento em destaque se classifica como</a:t>
            </a:r>
            <a:r>
              <a:rPr lang="pt-BR" sz="2400"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Desinência número-pessoal. </a:t>
            </a:r>
          </a:p>
          <a:p>
            <a:pPr marL="0" indent="0">
              <a:buNone/>
            </a:pPr>
            <a:r>
              <a:rPr lang="pt-BR" sz="2400" dirty="0" smtClean="0">
                <a:latin typeface="Times New Roman" panose="02020603050405020304" pitchFamily="18" charset="0"/>
                <a:cs typeface="Times New Roman" panose="02020603050405020304" pitchFamily="18" charset="0"/>
              </a:rPr>
              <a:t>B) </a:t>
            </a:r>
            <a:r>
              <a:rPr lang="pt-BR" sz="2400" dirty="0">
                <a:latin typeface="Times New Roman" panose="02020603050405020304" pitchFamily="18" charset="0"/>
                <a:cs typeface="Times New Roman" panose="02020603050405020304" pitchFamily="18" charset="0"/>
              </a:rPr>
              <a:t>Desinência modo-temporal. </a:t>
            </a:r>
          </a:p>
          <a:p>
            <a:pPr marL="0" indent="0">
              <a:buNone/>
            </a:pPr>
            <a:r>
              <a:rPr lang="pt-BR" sz="2400" dirty="0" smtClean="0">
                <a:latin typeface="Times New Roman" panose="02020603050405020304" pitchFamily="18" charset="0"/>
                <a:cs typeface="Times New Roman" panose="02020603050405020304" pitchFamily="18" charset="0"/>
              </a:rPr>
              <a:t>C) </a:t>
            </a:r>
            <a:r>
              <a:rPr lang="pt-BR" sz="2400" dirty="0">
                <a:latin typeface="Times New Roman" panose="02020603050405020304" pitchFamily="18" charset="0"/>
                <a:cs typeface="Times New Roman" panose="02020603050405020304" pitchFamily="18" charset="0"/>
              </a:rPr>
              <a:t>Vogal temática. </a:t>
            </a:r>
          </a:p>
          <a:p>
            <a:pPr marL="0" indent="0">
              <a:buNone/>
            </a:pPr>
            <a:r>
              <a:rPr lang="pt-BR" sz="2400" dirty="0" smtClean="0">
                <a:latin typeface="Times New Roman" panose="02020603050405020304" pitchFamily="18" charset="0"/>
                <a:cs typeface="Times New Roman" panose="02020603050405020304" pitchFamily="18" charset="0"/>
              </a:rPr>
              <a:t>D) </a:t>
            </a:r>
            <a:r>
              <a:rPr lang="pt-BR" sz="2400" dirty="0">
                <a:latin typeface="Times New Roman" panose="02020603050405020304" pitchFamily="18" charset="0"/>
                <a:cs typeface="Times New Roman" panose="02020603050405020304" pitchFamily="18" charset="0"/>
              </a:rPr>
              <a:t>Tema. </a:t>
            </a:r>
          </a:p>
          <a:p>
            <a:pPr marL="0" indent="0">
              <a:buNone/>
            </a:pPr>
            <a:r>
              <a:rPr lang="pt-BR" sz="2400" dirty="0" smtClean="0">
                <a:latin typeface="Times New Roman" panose="02020603050405020304" pitchFamily="18" charset="0"/>
                <a:cs typeface="Times New Roman" panose="02020603050405020304" pitchFamily="18" charset="0"/>
              </a:rPr>
              <a:t>E) </a:t>
            </a:r>
            <a:r>
              <a:rPr lang="pt-BR" sz="2400" dirty="0">
                <a:latin typeface="Times New Roman" panose="02020603050405020304" pitchFamily="18" charset="0"/>
                <a:cs typeface="Times New Roman" panose="02020603050405020304" pitchFamily="18" charset="0"/>
              </a:rPr>
              <a:t>Radical. </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6733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800" dirty="0">
                <a:latin typeface="Times New Roman" panose="02020603050405020304" pitchFamily="18" charset="0"/>
                <a:cs typeface="Times New Roman" panose="02020603050405020304" pitchFamily="18" charset="0"/>
              </a:rPr>
              <a:t>5</a:t>
            </a:r>
            <a:r>
              <a:rPr lang="pt-BR" altLang="pt-BR" sz="2800" dirty="0" smtClean="0">
                <a:latin typeface="Times New Roman" panose="02020603050405020304" pitchFamily="18" charset="0"/>
                <a:cs typeface="Times New Roman" panose="02020603050405020304" pitchFamily="18" charset="0"/>
              </a:rPr>
              <a:t>) </a:t>
            </a:r>
            <a:r>
              <a:rPr lang="pt-BR" sz="2400" dirty="0"/>
              <a:t>Em: </a:t>
            </a:r>
            <a:r>
              <a:rPr lang="pt-BR" sz="2400" dirty="0" smtClean="0"/>
              <a:t>“</a:t>
            </a:r>
            <a:r>
              <a:rPr lang="pt-BR" sz="2400" dirty="0"/>
              <a:t>O que </a:t>
            </a:r>
            <a:r>
              <a:rPr lang="pt-BR" sz="2400" b="1" i="1" u="sng" dirty="0"/>
              <a:t>gostávamos</a:t>
            </a:r>
            <a:r>
              <a:rPr lang="pt-BR" sz="2400" dirty="0"/>
              <a:t> era de estar juntos.” A divisão correta dos elementos formadores da palavra em destaque é </a:t>
            </a:r>
            <a:endParaRPr lang="pt-BR" sz="2400" dirty="0" smtClean="0"/>
          </a:p>
          <a:p>
            <a:pPr marL="0" indent="0">
              <a:buNone/>
            </a:pPr>
            <a:endParaRPr lang="pt-BR" sz="2400" dirty="0"/>
          </a:p>
          <a:p>
            <a:pPr marL="0" indent="0">
              <a:buNone/>
            </a:pPr>
            <a:r>
              <a:rPr lang="pt-BR" sz="2400" dirty="0" smtClean="0"/>
              <a:t>A) </a:t>
            </a:r>
            <a:r>
              <a:rPr lang="pt-BR" sz="2400" dirty="0"/>
              <a:t>gos – </a:t>
            </a:r>
            <a:r>
              <a:rPr lang="pt-BR" sz="2400" dirty="0" err="1"/>
              <a:t>ta</a:t>
            </a:r>
            <a:r>
              <a:rPr lang="pt-BR" sz="2400" dirty="0"/>
              <a:t> – </a:t>
            </a:r>
            <a:r>
              <a:rPr lang="pt-BR" sz="2400" dirty="0" err="1"/>
              <a:t>va</a:t>
            </a:r>
            <a:r>
              <a:rPr lang="pt-BR" sz="2400" dirty="0"/>
              <a:t> – </a:t>
            </a:r>
            <a:r>
              <a:rPr lang="pt-BR" sz="2400" dirty="0" err="1"/>
              <a:t>mos</a:t>
            </a:r>
            <a:r>
              <a:rPr lang="pt-BR" sz="2400" dirty="0"/>
              <a:t>. </a:t>
            </a:r>
          </a:p>
          <a:p>
            <a:pPr marL="0" indent="0">
              <a:buNone/>
            </a:pPr>
            <a:r>
              <a:rPr lang="pt-BR" sz="2400" dirty="0" smtClean="0"/>
              <a:t>B) </a:t>
            </a:r>
            <a:r>
              <a:rPr lang="pt-BR" sz="2400" dirty="0" err="1"/>
              <a:t>gost</a:t>
            </a:r>
            <a:r>
              <a:rPr lang="pt-BR" sz="2400" dirty="0"/>
              <a:t> – a – </a:t>
            </a:r>
            <a:r>
              <a:rPr lang="pt-BR" sz="2400" dirty="0" err="1"/>
              <a:t>va</a:t>
            </a:r>
            <a:r>
              <a:rPr lang="pt-BR" sz="2400" dirty="0"/>
              <a:t> – </a:t>
            </a:r>
            <a:r>
              <a:rPr lang="pt-BR" sz="2400" dirty="0" err="1"/>
              <a:t>mos</a:t>
            </a:r>
            <a:r>
              <a:rPr lang="pt-BR" sz="2400" dirty="0"/>
              <a:t>. </a:t>
            </a:r>
          </a:p>
          <a:p>
            <a:pPr marL="0" indent="0">
              <a:buNone/>
            </a:pPr>
            <a:r>
              <a:rPr lang="pt-BR" sz="2400" dirty="0" smtClean="0"/>
              <a:t>C) </a:t>
            </a:r>
            <a:r>
              <a:rPr lang="pt-BR" sz="2400" dirty="0" err="1"/>
              <a:t>gost</a:t>
            </a:r>
            <a:r>
              <a:rPr lang="pt-BR" sz="2400" dirty="0"/>
              <a:t> – a – vamos. </a:t>
            </a:r>
          </a:p>
          <a:p>
            <a:pPr marL="0" indent="0">
              <a:buNone/>
            </a:pPr>
            <a:r>
              <a:rPr lang="pt-BR" sz="2400" dirty="0" smtClean="0"/>
              <a:t>D) </a:t>
            </a:r>
            <a:r>
              <a:rPr lang="pt-BR" sz="2400" dirty="0"/>
              <a:t>gosta – </a:t>
            </a:r>
            <a:r>
              <a:rPr lang="pt-BR" sz="2400" dirty="0" err="1"/>
              <a:t>va</a:t>
            </a:r>
            <a:r>
              <a:rPr lang="pt-BR" sz="2400" dirty="0"/>
              <a:t> – </a:t>
            </a:r>
            <a:r>
              <a:rPr lang="pt-BR" sz="2400" dirty="0" err="1"/>
              <a:t>mos</a:t>
            </a:r>
            <a:r>
              <a:rPr lang="pt-BR" sz="2400" dirty="0"/>
              <a:t>. </a:t>
            </a:r>
          </a:p>
          <a:p>
            <a:pPr marL="0" indent="0">
              <a:buNone/>
            </a:pPr>
            <a:r>
              <a:rPr lang="pt-BR" sz="2400" dirty="0" smtClean="0"/>
              <a:t>E) </a:t>
            </a:r>
            <a:r>
              <a:rPr lang="pt-BR" sz="2400" dirty="0"/>
              <a:t>gos – </a:t>
            </a:r>
            <a:r>
              <a:rPr lang="pt-BR" sz="2400" dirty="0" err="1"/>
              <a:t>ta</a:t>
            </a:r>
            <a:r>
              <a:rPr lang="pt-BR" sz="2400" dirty="0"/>
              <a:t> – vamos. </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9309110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85000" lnSpcReduction="20000"/>
          </a:bodyPr>
          <a:lstStyle/>
          <a:p>
            <a:pPr marL="0" indent="0" algn="just">
              <a:buNone/>
            </a:pPr>
            <a:r>
              <a:rPr lang="pt-BR" altLang="pt-BR" sz="2800" dirty="0" smtClean="0">
                <a:latin typeface="Times New Roman" panose="02020603050405020304" pitchFamily="18" charset="0"/>
                <a:cs typeface="Times New Roman" panose="02020603050405020304" pitchFamily="18" charset="0"/>
              </a:rPr>
              <a:t>6) </a:t>
            </a:r>
            <a:r>
              <a:rPr lang="pt-BR" sz="2400" dirty="0">
                <a:latin typeface="Times New Roman" panose="02020603050405020304" pitchFamily="18" charset="0"/>
                <a:cs typeface="Times New Roman" panose="02020603050405020304" pitchFamily="18" charset="0"/>
              </a:rPr>
              <a:t>No texto, o autor faz menção ao fato do sujeito ser “</a:t>
            </a:r>
            <a:r>
              <a:rPr lang="pt-BR" sz="2400" i="1" dirty="0">
                <a:latin typeface="Times New Roman" panose="02020603050405020304" pitchFamily="18" charset="0"/>
                <a:cs typeface="Times New Roman" panose="02020603050405020304" pitchFamily="18" charset="0"/>
              </a:rPr>
              <a:t>regular como um paradigma da primeira conjugação</a:t>
            </a:r>
            <a:r>
              <a:rPr lang="pt-BR" sz="2400" dirty="0">
                <a:latin typeface="Times New Roman" panose="02020603050405020304" pitchFamily="18" charset="0"/>
                <a:cs typeface="Times New Roman" panose="02020603050405020304" pitchFamily="18" charset="0"/>
              </a:rPr>
              <a:t>”. A respeito dos paradigmas de conjugação verbal, considere as afirmativas abaixo e assinale a alternativa que NÃO corresponde corretamente às funções, características e modos desse tópico gramatical</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Em Língua Portuguesa, há três tipos de paradigmas de conjugação verbal, a saber, dos verbos que terminam em -ar; -</a:t>
            </a:r>
            <a:r>
              <a:rPr lang="pt-BR" sz="2400" dirty="0" err="1">
                <a:latin typeface="Times New Roman" panose="02020603050405020304" pitchFamily="18" charset="0"/>
                <a:cs typeface="Times New Roman" panose="02020603050405020304" pitchFamily="18" charset="0"/>
              </a:rPr>
              <a:t>er</a:t>
            </a:r>
            <a:r>
              <a:rPr lang="pt-BR" sz="2400" dirty="0">
                <a:latin typeface="Times New Roman" panose="02020603050405020304" pitchFamily="18" charset="0"/>
                <a:cs typeface="Times New Roman" panose="02020603050405020304" pitchFamily="18" charset="0"/>
              </a:rPr>
              <a:t> e -ir. </a:t>
            </a:r>
          </a:p>
          <a:p>
            <a:pPr marL="0" indent="0" algn="just">
              <a:buNone/>
            </a:pPr>
            <a:r>
              <a:rPr lang="pt-BR" sz="2400" dirty="0" smtClean="0">
                <a:latin typeface="Times New Roman" panose="02020603050405020304" pitchFamily="18" charset="0"/>
                <a:cs typeface="Times New Roman" panose="02020603050405020304" pitchFamily="18" charset="0"/>
              </a:rPr>
              <a:t>B) </a:t>
            </a:r>
            <a:r>
              <a:rPr lang="pt-BR" sz="2400" dirty="0">
                <a:latin typeface="Times New Roman" panose="02020603050405020304" pitchFamily="18" charset="0"/>
                <a:cs typeface="Times New Roman" panose="02020603050405020304" pitchFamily="18" charset="0"/>
              </a:rPr>
              <a:t>Entende-se por “paradigma de conjugação”, de uma maneira geral, as terminações correspondentes aos tempos, pessoas e modos, que se repetem a cada vez que conjugamos um verbo. </a:t>
            </a:r>
          </a:p>
          <a:p>
            <a:pPr marL="0" indent="0" algn="just">
              <a:buNone/>
            </a:pPr>
            <a:r>
              <a:rPr lang="pt-BR" sz="2400" dirty="0" smtClean="0">
                <a:latin typeface="Times New Roman" panose="02020603050405020304" pitchFamily="18" charset="0"/>
                <a:cs typeface="Times New Roman" panose="02020603050405020304" pitchFamily="18" charset="0"/>
              </a:rPr>
              <a:t>C) </a:t>
            </a:r>
            <a:r>
              <a:rPr lang="pt-BR" sz="2400" dirty="0">
                <a:latin typeface="Times New Roman" panose="02020603050405020304" pitchFamily="18" charset="0"/>
                <a:cs typeface="Times New Roman" panose="02020603050405020304" pitchFamily="18" charset="0"/>
              </a:rPr>
              <a:t>Verbos regulares e irregulares são iguais em suas formas. Dizemos que um verbo é irregular quando seu sentido é dado de acordo com o contexto. </a:t>
            </a:r>
          </a:p>
          <a:p>
            <a:pPr marL="0" indent="0" algn="just">
              <a:buNone/>
            </a:pPr>
            <a:r>
              <a:rPr lang="pt-BR" sz="2400" dirty="0" smtClean="0">
                <a:latin typeface="Times New Roman" panose="02020603050405020304" pitchFamily="18" charset="0"/>
                <a:cs typeface="Times New Roman" panose="02020603050405020304" pitchFamily="18" charset="0"/>
              </a:rPr>
              <a:t>D) </a:t>
            </a:r>
            <a:r>
              <a:rPr lang="pt-BR" sz="2400" dirty="0">
                <a:latin typeface="Times New Roman" panose="02020603050405020304" pitchFamily="18" charset="0"/>
                <a:cs typeface="Times New Roman" panose="02020603050405020304" pitchFamily="18" charset="0"/>
              </a:rPr>
              <a:t>Não por acaso, os verbos que mais utilizamos têm formas irregulares, donde podemos concluir que um verbo se torna irregular, ou seja, com características diferentes dos verbos regulares, por serem muito usados e, portanto, terem sofrido muitas transformações ao longo do tempo. </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414873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800" dirty="0">
                <a:latin typeface="Times New Roman" panose="02020603050405020304" pitchFamily="18" charset="0"/>
                <a:cs typeface="Times New Roman" panose="02020603050405020304" pitchFamily="18" charset="0"/>
              </a:rPr>
              <a:t>7</a:t>
            </a:r>
            <a:r>
              <a:rPr lang="pt-BR" altLang="pt-BR" sz="2800" dirty="0" smtClean="0">
                <a:latin typeface="Times New Roman" panose="02020603050405020304" pitchFamily="18" charset="0"/>
                <a:cs typeface="Times New Roman" panose="02020603050405020304" pitchFamily="18" charset="0"/>
              </a:rPr>
              <a:t>) </a:t>
            </a:r>
            <a:r>
              <a:rPr lang="pt-BR" sz="2400" dirty="0">
                <a:latin typeface="Times New Roman" panose="02020603050405020304" pitchFamily="18" charset="0"/>
                <a:cs typeface="Times New Roman" panose="02020603050405020304" pitchFamily="18" charset="0"/>
              </a:rPr>
              <a:t>São exemplos de verbos da 2ª conjugação: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A</a:t>
            </a:r>
            <a:r>
              <a:rPr lang="pt-BR" sz="2400" dirty="0">
                <a:latin typeface="Times New Roman" panose="02020603050405020304" pitchFamily="18" charset="0"/>
                <a:cs typeface="Times New Roman" panose="02020603050405020304" pitchFamily="18" charset="0"/>
              </a:rPr>
              <a:t>) cantar, ficar, remar e </a:t>
            </a:r>
            <a:r>
              <a:rPr lang="pt-BR" sz="2400" dirty="0" smtClean="0">
                <a:latin typeface="Times New Roman" panose="02020603050405020304" pitchFamily="18" charset="0"/>
                <a:cs typeface="Times New Roman" panose="02020603050405020304" pitchFamily="18" charset="0"/>
              </a:rPr>
              <a:t>amar.</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B</a:t>
            </a:r>
            <a:r>
              <a:rPr lang="pt-BR" sz="2400" dirty="0">
                <a:latin typeface="Times New Roman" panose="02020603050405020304" pitchFamily="18" charset="0"/>
                <a:cs typeface="Times New Roman" panose="02020603050405020304" pitchFamily="18" charset="0"/>
              </a:rPr>
              <a:t>) compor, depor, dever e </a:t>
            </a:r>
            <a:r>
              <a:rPr lang="pt-BR" sz="2400" dirty="0" smtClean="0">
                <a:latin typeface="Times New Roman" panose="02020603050405020304" pitchFamily="18" charset="0"/>
                <a:cs typeface="Times New Roman" panose="02020603050405020304" pitchFamily="18" charset="0"/>
              </a:rPr>
              <a:t>temer.</a:t>
            </a:r>
          </a:p>
          <a:p>
            <a:pPr marL="0" indent="0">
              <a:buNone/>
            </a:pPr>
            <a:r>
              <a:rPr lang="pt-BR" sz="2400" dirty="0" smtClean="0">
                <a:latin typeface="Times New Roman" panose="02020603050405020304" pitchFamily="18" charset="0"/>
                <a:cs typeface="Times New Roman" panose="02020603050405020304" pitchFamily="18" charset="0"/>
              </a:rPr>
              <a:t>C</a:t>
            </a:r>
            <a:r>
              <a:rPr lang="pt-BR" sz="2400" dirty="0">
                <a:latin typeface="Times New Roman" panose="02020603050405020304" pitchFamily="18" charset="0"/>
                <a:cs typeface="Times New Roman" panose="02020603050405020304" pitchFamily="18" charset="0"/>
              </a:rPr>
              <a:t>) sorrir, partir, </a:t>
            </a:r>
            <a:r>
              <a:rPr lang="pt-BR" sz="2400" dirty="0" smtClean="0">
                <a:latin typeface="Times New Roman" panose="02020603050405020304" pitchFamily="18" charset="0"/>
                <a:cs typeface="Times New Roman" panose="02020603050405020304" pitchFamily="18" charset="0"/>
              </a:rPr>
              <a:t>dormir.</a:t>
            </a:r>
          </a:p>
          <a:p>
            <a:pPr marL="0" indent="0">
              <a:buNone/>
            </a:pPr>
            <a:r>
              <a:rPr lang="pt-BR" sz="2400" dirty="0" smtClean="0">
                <a:latin typeface="Times New Roman" panose="02020603050405020304" pitchFamily="18" charset="0"/>
                <a:cs typeface="Times New Roman" panose="02020603050405020304" pitchFamily="18" charset="0"/>
              </a:rPr>
              <a:t>D</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remar</a:t>
            </a:r>
            <a:r>
              <a:rPr lang="pt-BR" sz="2400" dirty="0">
                <a:latin typeface="Times New Roman" panose="02020603050405020304" pitchFamily="18" charset="0"/>
                <a:cs typeface="Times New Roman" panose="02020603050405020304" pitchFamily="18" charset="0"/>
              </a:rPr>
              <a:t>, receber, dever e </a:t>
            </a:r>
            <a:r>
              <a:rPr lang="pt-BR" sz="2400" dirty="0" smtClean="0">
                <a:latin typeface="Times New Roman" panose="02020603050405020304" pitchFamily="18" charset="0"/>
                <a:cs typeface="Times New Roman" panose="02020603050405020304" pitchFamily="18" charset="0"/>
              </a:rPr>
              <a:t>dormir.</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E</a:t>
            </a:r>
            <a:r>
              <a:rPr lang="pt-BR" sz="2400" dirty="0">
                <a:latin typeface="Times New Roman" panose="02020603050405020304" pitchFamily="18" charset="0"/>
                <a:cs typeface="Times New Roman" panose="02020603050405020304" pitchFamily="18" charset="0"/>
              </a:rPr>
              <a:t>) fugir, ir, dormir e sorrir. </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7169" name="DefaultOcx"/>
          <p:cNvPicPr preferRelativeResize="0">
            <a:picLocks noChangeArrowheads="1" noChangeShapeType="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0" name="HTMLOption1"/>
          <p:cNvPicPr preferRelativeResize="0">
            <a:picLocks noChangeArrowheads="1" noChangeShapeType="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1" name="HTMLOption2"/>
          <p:cNvPicPr preferRelativeResize="0">
            <a:picLocks noChangeArrowheads="1" noChangeShapeType="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2" name="HTMLOption3"/>
          <p:cNvPicPr preferRelativeResize="0">
            <a:picLocks noChangeArrowheads="1" noChangeShapeType="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3" name="HTMLOption4"/>
          <p:cNvPicPr preferRelativeResize="0">
            <a:picLocks noChangeArrowheads="1" noChangeShapeType="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596573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70000" lnSpcReduction="20000"/>
          </a:bodyPr>
          <a:lstStyle/>
          <a:p>
            <a:pPr marL="0" indent="0" algn="just">
              <a:buNone/>
            </a:pPr>
            <a:r>
              <a:rPr lang="pt-BR" altLang="pt-BR" sz="3100" dirty="0" smtClean="0">
                <a:latin typeface="Times New Roman" panose="02020603050405020304" pitchFamily="18" charset="0"/>
                <a:cs typeface="Times New Roman" panose="02020603050405020304" pitchFamily="18" charset="0"/>
              </a:rPr>
              <a:t>8) </a:t>
            </a:r>
            <a:r>
              <a:rPr lang="pt-BR" sz="3100" dirty="0">
                <a:latin typeface="Times New Roman" panose="02020603050405020304" pitchFamily="18" charset="0"/>
                <a:cs typeface="Times New Roman" panose="02020603050405020304" pitchFamily="18" charset="0"/>
              </a:rPr>
              <a:t>Considere (D) para verbos defectivos e (A) para abundantes e assinale a sequência correta:</a:t>
            </a:r>
          </a:p>
          <a:p>
            <a:pPr marL="0" indent="0">
              <a:buNone/>
            </a:pPr>
            <a:endParaRPr lang="pt-BR" sz="3100" dirty="0" smtClean="0">
              <a:latin typeface="Times New Roman" panose="02020603050405020304" pitchFamily="18" charset="0"/>
              <a:cs typeface="Times New Roman" panose="02020603050405020304" pitchFamily="18" charset="0"/>
            </a:endParaRPr>
          </a:p>
          <a:p>
            <a:pPr marL="0" indent="0">
              <a:buNone/>
            </a:pPr>
            <a:r>
              <a:rPr lang="pt-BR" sz="3100" dirty="0" smtClean="0">
                <a:latin typeface="Times New Roman" panose="02020603050405020304" pitchFamily="18" charset="0"/>
                <a:cs typeface="Times New Roman" panose="02020603050405020304" pitchFamily="18" charset="0"/>
              </a:rPr>
              <a:t>(  </a:t>
            </a: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aceitar</a:t>
            </a:r>
            <a:endParaRPr lang="pt-BR" sz="3100" dirty="0">
              <a:latin typeface="Times New Roman" panose="02020603050405020304" pitchFamily="18" charset="0"/>
              <a:cs typeface="Times New Roman" panose="02020603050405020304" pitchFamily="18" charset="0"/>
            </a:endParaRPr>
          </a:p>
          <a:p>
            <a:pPr marL="0" indent="0">
              <a:buNone/>
            </a:pP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 ) acender</a:t>
            </a:r>
            <a:endParaRPr lang="pt-BR" sz="3100" dirty="0">
              <a:latin typeface="Times New Roman" panose="02020603050405020304" pitchFamily="18" charset="0"/>
              <a:cs typeface="Times New Roman" panose="02020603050405020304" pitchFamily="18" charset="0"/>
            </a:endParaRPr>
          </a:p>
          <a:p>
            <a:pPr marL="0" indent="0">
              <a:buNone/>
            </a:pP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 ) </a:t>
            </a:r>
            <a:r>
              <a:rPr lang="pt-BR" sz="3100" dirty="0">
                <a:latin typeface="Times New Roman" panose="02020603050405020304" pitchFamily="18" charset="0"/>
                <a:cs typeface="Times New Roman" panose="02020603050405020304" pitchFamily="18" charset="0"/>
              </a:rPr>
              <a:t>precaver-se</a:t>
            </a:r>
          </a:p>
          <a:p>
            <a:pPr marL="0" indent="0">
              <a:buNone/>
            </a:pP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 ) </a:t>
            </a:r>
            <a:r>
              <a:rPr lang="pt-BR" sz="3100" dirty="0">
                <a:latin typeface="Times New Roman" panose="02020603050405020304" pitchFamily="18" charset="0"/>
                <a:cs typeface="Times New Roman" panose="02020603050405020304" pitchFamily="18" charset="0"/>
              </a:rPr>
              <a:t>falir</a:t>
            </a:r>
          </a:p>
          <a:p>
            <a:pPr marL="0" indent="0">
              <a:buNone/>
            </a:pP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 ) despertar</a:t>
            </a:r>
            <a:endParaRPr lang="pt-BR" sz="3100" dirty="0">
              <a:latin typeface="Times New Roman" panose="02020603050405020304" pitchFamily="18" charset="0"/>
              <a:cs typeface="Times New Roman" panose="02020603050405020304" pitchFamily="18" charset="0"/>
            </a:endParaRPr>
          </a:p>
          <a:p>
            <a:pPr marL="0" indent="0">
              <a:buNone/>
            </a:pPr>
            <a:r>
              <a:rPr lang="pt-BR" sz="3100" dirty="0">
                <a:latin typeface="Times New Roman" panose="02020603050405020304" pitchFamily="18" charset="0"/>
                <a:cs typeface="Times New Roman" panose="02020603050405020304" pitchFamily="18" charset="0"/>
              </a:rPr>
              <a:t>( </a:t>
            </a:r>
            <a:r>
              <a:rPr lang="pt-BR" sz="3100" dirty="0" smtClean="0">
                <a:latin typeface="Times New Roman" panose="02020603050405020304" pitchFamily="18" charset="0"/>
                <a:cs typeface="Times New Roman" panose="02020603050405020304" pitchFamily="18" charset="0"/>
              </a:rPr>
              <a:t> ) </a:t>
            </a:r>
            <a:r>
              <a:rPr lang="pt-BR" sz="3100" dirty="0">
                <a:latin typeface="Times New Roman" panose="02020603050405020304" pitchFamily="18" charset="0"/>
                <a:cs typeface="Times New Roman" panose="02020603050405020304" pitchFamily="18" charset="0"/>
              </a:rPr>
              <a:t>colorir</a:t>
            </a:r>
          </a:p>
          <a:p>
            <a:pPr marL="0" indent="0">
              <a:buNone/>
            </a:pPr>
            <a:endParaRPr lang="pt-BR" sz="3100" dirty="0" smtClean="0">
              <a:latin typeface="Times New Roman" panose="02020603050405020304" pitchFamily="18" charset="0"/>
              <a:cs typeface="Times New Roman" panose="02020603050405020304" pitchFamily="18" charset="0"/>
            </a:endParaRPr>
          </a:p>
          <a:p>
            <a:pPr marL="0" indent="0">
              <a:buNone/>
            </a:pPr>
            <a:r>
              <a:rPr lang="pt-BR" sz="3100" dirty="0" smtClean="0">
                <a:latin typeface="Times New Roman" panose="02020603050405020304" pitchFamily="18" charset="0"/>
                <a:cs typeface="Times New Roman" panose="02020603050405020304" pitchFamily="18" charset="0"/>
              </a:rPr>
              <a:t>a</a:t>
            </a:r>
            <a:r>
              <a:rPr lang="pt-BR" sz="3100" dirty="0">
                <a:latin typeface="Times New Roman" panose="02020603050405020304" pitchFamily="18" charset="0"/>
                <a:cs typeface="Times New Roman" panose="02020603050405020304" pitchFamily="18" charset="0"/>
              </a:rPr>
              <a:t>) A, A, D, D, A e D</a:t>
            </a:r>
            <a:r>
              <a:rPr lang="pt-BR" sz="3100" dirty="0" smtClean="0">
                <a:latin typeface="Times New Roman" panose="02020603050405020304" pitchFamily="18" charset="0"/>
                <a:cs typeface="Times New Roman" panose="02020603050405020304" pitchFamily="18" charset="0"/>
              </a:rPr>
              <a:t>..</a:t>
            </a:r>
            <a:endParaRPr lang="pt-BR" sz="3100" dirty="0">
              <a:latin typeface="Times New Roman" panose="02020603050405020304" pitchFamily="18" charset="0"/>
              <a:cs typeface="Times New Roman" panose="02020603050405020304" pitchFamily="18" charset="0"/>
            </a:endParaRPr>
          </a:p>
          <a:p>
            <a:pPr marL="0" indent="0">
              <a:buNone/>
            </a:pPr>
            <a:r>
              <a:rPr lang="pt-BR" sz="3100" dirty="0">
                <a:latin typeface="Times New Roman" panose="02020603050405020304" pitchFamily="18" charset="0"/>
                <a:cs typeface="Times New Roman" panose="02020603050405020304" pitchFamily="18" charset="0"/>
              </a:rPr>
              <a:t>b) A, A, A, D, D, e D.</a:t>
            </a:r>
          </a:p>
          <a:p>
            <a:pPr marL="0" indent="0">
              <a:buNone/>
            </a:pPr>
            <a:r>
              <a:rPr lang="pt-BR" sz="3100" dirty="0">
                <a:latin typeface="Times New Roman" panose="02020603050405020304" pitchFamily="18" charset="0"/>
                <a:cs typeface="Times New Roman" panose="02020603050405020304" pitchFamily="18" charset="0"/>
              </a:rPr>
              <a:t>c) A, D, A, D, A e D.</a:t>
            </a:r>
          </a:p>
          <a:p>
            <a:pPr marL="0" indent="0">
              <a:buNone/>
            </a:pPr>
            <a:r>
              <a:rPr lang="pt-BR" sz="3100" dirty="0">
                <a:latin typeface="Times New Roman" panose="02020603050405020304" pitchFamily="18" charset="0"/>
                <a:cs typeface="Times New Roman" panose="02020603050405020304" pitchFamily="18" charset="0"/>
              </a:rPr>
              <a:t>d) D, D, A, A, D e A.</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779548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800" dirty="0">
                <a:latin typeface="Times New Roman" panose="02020603050405020304" pitchFamily="18" charset="0"/>
                <a:cs typeface="Times New Roman" panose="02020603050405020304" pitchFamily="18" charset="0"/>
              </a:rPr>
              <a:t>9</a:t>
            </a:r>
            <a:r>
              <a:rPr lang="pt-BR" altLang="pt-BR" sz="2800"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a:t>
            </a:r>
            <a:r>
              <a:rPr lang="pt-BR" sz="2400" b="1" dirty="0" err="1" smtClean="0">
                <a:latin typeface="Times New Roman" panose="02020603050405020304" pitchFamily="18" charset="0"/>
                <a:cs typeface="Times New Roman" panose="02020603050405020304" pitchFamily="18" charset="0"/>
              </a:rPr>
              <a:t>Alerj</a:t>
            </a:r>
            <a:r>
              <a:rPr lang="pt-BR" sz="2400" b="1" dirty="0" smtClean="0">
                <a:latin typeface="Times New Roman" panose="02020603050405020304" pitchFamily="18" charset="0"/>
                <a:cs typeface="Times New Roman" panose="02020603050405020304" pitchFamily="18" charset="0"/>
              </a:rPr>
              <a:t>/</a:t>
            </a:r>
            <a:r>
              <a:rPr lang="pt-BR" sz="2400" b="1" dirty="0" err="1" smtClean="0">
                <a:latin typeface="Times New Roman" panose="02020603050405020304" pitchFamily="18" charset="0"/>
                <a:cs typeface="Times New Roman" panose="02020603050405020304" pitchFamily="18" charset="0"/>
              </a:rPr>
              <a:t>Fesp</a:t>
            </a:r>
            <a:r>
              <a:rPr lang="pt-BR" sz="2400" b="1" dirty="0" smtClean="0">
                <a:latin typeface="Times New Roman" panose="02020603050405020304" pitchFamily="18" charset="0"/>
                <a:cs typeface="Times New Roman" panose="02020603050405020304" pitchFamily="18" charset="0"/>
              </a:rPr>
              <a:t>)</a:t>
            </a:r>
            <a:r>
              <a:rPr lang="pt-BR" sz="2400" dirty="0" smtClean="0">
                <a:latin typeface="Times New Roman" panose="02020603050405020304" pitchFamily="18" charset="0"/>
                <a:cs typeface="Times New Roman" panose="02020603050405020304" pitchFamily="18" charset="0"/>
              </a:rPr>
              <a:t> Das </a:t>
            </a:r>
            <a:r>
              <a:rPr lang="pt-BR" sz="2400" dirty="0">
                <a:latin typeface="Times New Roman" panose="02020603050405020304" pitchFamily="18" charset="0"/>
                <a:cs typeface="Times New Roman" panose="02020603050405020304" pitchFamily="18" charset="0"/>
              </a:rPr>
              <a:t>alternativas abaixo, a que apresenta o particípio irregular dos verbos expressar, tingir e enxugar é</a:t>
            </a:r>
            <a:r>
              <a:rPr lang="pt-BR" sz="2400"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expressado, tinto e </a:t>
            </a:r>
            <a:r>
              <a:rPr lang="pt-BR" sz="2400" dirty="0" smtClean="0">
                <a:latin typeface="Times New Roman" panose="02020603050405020304" pitchFamily="18" charset="0"/>
                <a:cs typeface="Times New Roman" panose="02020603050405020304" pitchFamily="18" charset="0"/>
              </a:rPr>
              <a:t>enxugado.</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b) expresso, tingido e </a:t>
            </a:r>
            <a:r>
              <a:rPr lang="pt-BR" sz="2400" dirty="0" smtClean="0">
                <a:latin typeface="Times New Roman" panose="02020603050405020304" pitchFamily="18" charset="0"/>
                <a:cs typeface="Times New Roman" panose="02020603050405020304" pitchFamily="18" charset="0"/>
              </a:rPr>
              <a:t>enxugado.</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c) expressado, tingido e </a:t>
            </a:r>
            <a:r>
              <a:rPr lang="pt-BR" sz="2400" dirty="0" smtClean="0">
                <a:latin typeface="Times New Roman" panose="02020603050405020304" pitchFamily="18" charset="0"/>
                <a:cs typeface="Times New Roman" panose="02020603050405020304" pitchFamily="18" charset="0"/>
              </a:rPr>
              <a:t>enxuto.</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d) expresso, tinto e </a:t>
            </a:r>
            <a:r>
              <a:rPr lang="pt-BR" sz="2400" dirty="0" smtClean="0">
                <a:latin typeface="Times New Roman" panose="02020603050405020304" pitchFamily="18" charset="0"/>
                <a:cs typeface="Times New Roman" panose="02020603050405020304" pitchFamily="18" charset="0"/>
              </a:rPr>
              <a:t>enxugado.</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e) expresso, tinto e enxuto.</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1114724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568952" cy="5139223"/>
          </a:xfrm>
        </p:spPr>
        <p:txBody>
          <a:bodyPr>
            <a:normAutofit fontScale="92500"/>
          </a:bodyPr>
          <a:lstStyle/>
          <a:p>
            <a:pPr marL="0" indent="0" algn="just">
              <a:buNone/>
            </a:pPr>
            <a:r>
              <a:rPr lang="pt-BR" altLang="pt-BR" sz="2800" dirty="0" smtClean="0">
                <a:latin typeface="Times New Roman" panose="02020603050405020304" pitchFamily="18" charset="0"/>
                <a:cs typeface="Times New Roman" panose="02020603050405020304" pitchFamily="18" charset="0"/>
              </a:rPr>
              <a:t>10) </a:t>
            </a:r>
            <a:r>
              <a:rPr lang="pt-BR" sz="2400" dirty="0">
                <a:latin typeface="Times New Roman" panose="02020603050405020304" pitchFamily="18" charset="0"/>
                <a:cs typeface="Times New Roman" panose="02020603050405020304" pitchFamily="18" charset="0"/>
              </a:rPr>
              <a:t>Reescreva as orações a seguir, completando-as com uma das formas nominais dos verbos entre parênteses:</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a – Beatriz vive _____ que me admira bastante </a:t>
            </a:r>
            <a:r>
              <a:rPr lang="pt-BR" sz="2400" b="1" dirty="0">
                <a:latin typeface="Times New Roman" panose="02020603050405020304" pitchFamily="18" charset="0"/>
                <a:cs typeface="Times New Roman" panose="02020603050405020304" pitchFamily="18" charset="0"/>
              </a:rPr>
              <a:t>(dizer).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 Se você tivesse </a:t>
            </a:r>
            <a:r>
              <a:rPr lang="pt-BR" sz="2400" dirty="0" smtClean="0">
                <a:latin typeface="Times New Roman" panose="02020603050405020304" pitchFamily="18" charset="0"/>
                <a:cs typeface="Times New Roman" panose="02020603050405020304" pitchFamily="18" charset="0"/>
              </a:rPr>
              <a:t>___ </a:t>
            </a:r>
            <a:r>
              <a:rPr lang="pt-BR" sz="2400" dirty="0">
                <a:latin typeface="Times New Roman" panose="02020603050405020304" pitchFamily="18" charset="0"/>
                <a:cs typeface="Times New Roman" panose="02020603050405020304" pitchFamily="18" charset="0"/>
              </a:rPr>
              <a:t>a pesquisa, não teríamos obtido nota baixa. </a:t>
            </a:r>
            <a:r>
              <a:rPr lang="pt-BR" sz="2400" b="1" dirty="0">
                <a:latin typeface="Times New Roman" panose="02020603050405020304" pitchFamily="18" charset="0"/>
                <a:cs typeface="Times New Roman" panose="02020603050405020304" pitchFamily="18" charset="0"/>
              </a:rPr>
              <a:t>(fazer) </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 Irei _____ o possível para comparecer à reunião. </a:t>
            </a:r>
            <a:r>
              <a:rPr lang="pt-BR" sz="2400" b="1" dirty="0">
                <a:latin typeface="Times New Roman" panose="02020603050405020304" pitchFamily="18" charset="0"/>
                <a:cs typeface="Times New Roman" panose="02020603050405020304" pitchFamily="18" charset="0"/>
              </a:rPr>
              <a:t>(fazer)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 Está tudo ______, foram eles mesmos os culpados pela depredação do prédio. </a:t>
            </a:r>
            <a:r>
              <a:rPr lang="pt-BR" sz="2400" b="1" dirty="0">
                <a:latin typeface="Times New Roman" panose="02020603050405020304" pitchFamily="18" charset="0"/>
                <a:cs typeface="Times New Roman" panose="02020603050405020304" pitchFamily="18" charset="0"/>
              </a:rPr>
              <a:t>(comprovar)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 Está ______ o grande dia em que conheceremos o novo presidente da empresa</a:t>
            </a:r>
            <a:r>
              <a:rPr lang="pt-BR" sz="2400" b="1" dirty="0">
                <a:latin typeface="Times New Roman" panose="02020603050405020304" pitchFamily="18" charset="0"/>
                <a:cs typeface="Times New Roman" panose="02020603050405020304" pitchFamily="18" charset="0"/>
              </a:rPr>
              <a:t>. (chegar)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f – Está tudo ______, iremos mesmo ao cinema no domingo. </a:t>
            </a:r>
            <a:r>
              <a:rPr lang="pt-BR" sz="2400" b="1" dirty="0">
                <a:latin typeface="Times New Roman" panose="02020603050405020304" pitchFamily="18" charset="0"/>
                <a:cs typeface="Times New Roman" panose="02020603050405020304" pitchFamily="18" charset="0"/>
              </a:rPr>
              <a:t>(combinar)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g- Não havia mais o que fazer, pois a confiança estava </a:t>
            </a:r>
            <a:r>
              <a:rPr lang="pt-BR" sz="2400" b="1" dirty="0">
                <a:latin typeface="Times New Roman" panose="02020603050405020304" pitchFamily="18" charset="0"/>
                <a:cs typeface="Times New Roman" panose="02020603050405020304" pitchFamily="18" charset="0"/>
              </a:rPr>
              <a:t>______. (perder)</a:t>
            </a:r>
            <a:br>
              <a:rPr lang="pt-BR" sz="2400" b="1"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h - _____ lá, avise-me, pois ficarei ansiosa por notícias. </a:t>
            </a:r>
            <a:r>
              <a:rPr lang="pt-BR" sz="2400" b="1" dirty="0">
                <a:latin typeface="Times New Roman" panose="02020603050405020304" pitchFamily="18" charset="0"/>
                <a:cs typeface="Times New Roman" panose="02020603050405020304" pitchFamily="18" charset="0"/>
              </a:rPr>
              <a:t>(chegar)</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68374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ESTRUTURA DAS FORMAS VERBAIS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fontScale="85000" lnSpcReduction="20000"/>
          </a:bodyPr>
          <a:lstStyle/>
          <a:p>
            <a:pPr algn="just"/>
            <a:r>
              <a:rPr lang="pt-BR" sz="2400" dirty="0">
                <a:latin typeface="Times New Roman" panose="02020603050405020304" pitchFamily="18" charset="0"/>
                <a:cs typeface="Times New Roman" panose="02020603050405020304" pitchFamily="18" charset="0"/>
              </a:rPr>
              <a:t>Do ponto de vista estrutural, uma forma verbal pode apresentar os seguintes elementos</a:t>
            </a:r>
            <a:r>
              <a:rPr lang="pt-BR" sz="2400" dirty="0" smtClean="0">
                <a:latin typeface="Times New Roman" panose="02020603050405020304" pitchFamily="18" charset="0"/>
                <a:cs typeface="Times New Roman" panose="02020603050405020304" pitchFamily="18" charset="0"/>
              </a:rPr>
              <a:t>:</a:t>
            </a: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a) Radical: </a:t>
            </a:r>
            <a:r>
              <a:rPr lang="pt-BR" sz="2400" dirty="0">
                <a:latin typeface="Times New Roman" panose="02020603050405020304" pitchFamily="18" charset="0"/>
                <a:cs typeface="Times New Roman" panose="02020603050405020304" pitchFamily="18" charset="0"/>
              </a:rPr>
              <a:t>é a </a:t>
            </a:r>
            <a:r>
              <a:rPr lang="pt-BR" sz="2400" b="1" dirty="0">
                <a:latin typeface="Times New Roman" panose="02020603050405020304" pitchFamily="18" charset="0"/>
                <a:cs typeface="Times New Roman" panose="02020603050405020304" pitchFamily="18" charset="0"/>
              </a:rPr>
              <a:t>parte invariável</a:t>
            </a:r>
            <a:r>
              <a:rPr lang="pt-BR" sz="2400" dirty="0">
                <a:latin typeface="Times New Roman" panose="02020603050405020304" pitchFamily="18" charset="0"/>
                <a:cs typeface="Times New Roman" panose="02020603050405020304" pitchFamily="18" charset="0"/>
              </a:rPr>
              <a:t>, que expressa o </a:t>
            </a:r>
            <a:r>
              <a:rPr lang="pt-BR" sz="2400" b="1" dirty="0">
                <a:latin typeface="Times New Roman" panose="02020603050405020304" pitchFamily="18" charset="0"/>
                <a:cs typeface="Times New Roman" panose="02020603050405020304" pitchFamily="18" charset="0"/>
              </a:rPr>
              <a:t>significado essencial</a:t>
            </a:r>
            <a:r>
              <a:rPr lang="pt-BR" sz="2400" dirty="0">
                <a:latin typeface="Times New Roman" panose="02020603050405020304" pitchFamily="18" charset="0"/>
                <a:cs typeface="Times New Roman" panose="02020603050405020304" pitchFamily="18" charset="0"/>
              </a:rPr>
              <a:t> do verbo. Por exemplo: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algn="just"/>
            <a:r>
              <a:rPr lang="pt-BR" sz="2400" b="1" dirty="0" err="1">
                <a:latin typeface="Times New Roman" panose="02020603050405020304" pitchFamily="18" charset="0"/>
                <a:cs typeface="Times New Roman" panose="02020603050405020304" pitchFamily="18" charset="0"/>
              </a:rPr>
              <a:t>fal</a:t>
            </a:r>
            <a:r>
              <a:rPr lang="pt-BR" sz="2400" dirty="0" err="1">
                <a:latin typeface="Times New Roman" panose="02020603050405020304" pitchFamily="18" charset="0"/>
                <a:cs typeface="Times New Roman" panose="02020603050405020304" pitchFamily="18" charset="0"/>
              </a:rPr>
              <a:t>-ei</a:t>
            </a:r>
            <a:r>
              <a:rPr lang="pt-BR" sz="2400" dirty="0">
                <a:latin typeface="Times New Roman" panose="02020603050405020304" pitchFamily="18" charset="0"/>
                <a:cs typeface="Times New Roman" panose="02020603050405020304" pitchFamily="18" charset="0"/>
              </a:rPr>
              <a:t>; </a:t>
            </a:r>
            <a:r>
              <a:rPr lang="pt-BR" sz="2400" b="1" dirty="0" err="1">
                <a:latin typeface="Times New Roman" panose="02020603050405020304" pitchFamily="18" charset="0"/>
                <a:cs typeface="Times New Roman" panose="02020603050405020304" pitchFamily="18" charset="0"/>
              </a:rPr>
              <a:t>fal</a:t>
            </a:r>
            <a:r>
              <a:rPr lang="pt-BR" sz="2400" dirty="0" err="1">
                <a:latin typeface="Times New Roman" panose="02020603050405020304" pitchFamily="18" charset="0"/>
                <a:cs typeface="Times New Roman" panose="02020603050405020304" pitchFamily="18" charset="0"/>
              </a:rPr>
              <a:t>-ava</a:t>
            </a:r>
            <a:r>
              <a:rPr lang="pt-BR" sz="2400" dirty="0">
                <a:latin typeface="Times New Roman" panose="02020603050405020304" pitchFamily="18" charset="0"/>
                <a:cs typeface="Times New Roman" panose="02020603050405020304" pitchFamily="18" charset="0"/>
              </a:rPr>
              <a:t>; </a:t>
            </a:r>
            <a:r>
              <a:rPr lang="pt-BR" sz="2400" b="1" dirty="0" err="1">
                <a:latin typeface="Times New Roman" panose="02020603050405020304" pitchFamily="18" charset="0"/>
                <a:cs typeface="Times New Roman" panose="02020603050405020304" pitchFamily="18" charset="0"/>
              </a:rPr>
              <a:t>fal</a:t>
            </a:r>
            <a:r>
              <a:rPr lang="pt-BR" sz="2400" dirty="0" err="1">
                <a:latin typeface="Times New Roman" panose="02020603050405020304" pitchFamily="18" charset="0"/>
                <a:cs typeface="Times New Roman" panose="02020603050405020304" pitchFamily="18" charset="0"/>
              </a:rPr>
              <a:t>-am</a:t>
            </a:r>
            <a:r>
              <a:rPr lang="pt-BR" sz="2400" dirty="0">
                <a:latin typeface="Times New Roman" panose="02020603050405020304" pitchFamily="18" charset="0"/>
                <a:cs typeface="Times New Roman" panose="02020603050405020304" pitchFamily="18" charset="0"/>
              </a:rPr>
              <a:t>. (radical </a:t>
            </a:r>
            <a:r>
              <a:rPr lang="pt-BR" sz="2400" b="1" dirty="0" err="1">
                <a:latin typeface="Times New Roman" panose="02020603050405020304" pitchFamily="18" charset="0"/>
                <a:cs typeface="Times New Roman" panose="02020603050405020304" pitchFamily="18" charset="0"/>
              </a:rPr>
              <a:t>fal</a:t>
            </a:r>
            <a:r>
              <a:rPr lang="pt-BR" sz="2400" b="1" dirty="0">
                <a:latin typeface="Times New Roman" panose="02020603050405020304" pitchFamily="18" charset="0"/>
                <a:cs typeface="Times New Roman" panose="02020603050405020304" pitchFamily="18" charset="0"/>
              </a:rPr>
              <a:t>-</a:t>
            </a:r>
            <a:r>
              <a:rPr lang="pt-BR" sz="2400" dirty="0" smtClean="0">
                <a:latin typeface="Times New Roman" panose="02020603050405020304" pitchFamily="18" charset="0"/>
                <a:cs typeface="Times New Roman" panose="02020603050405020304" pitchFamily="18" charset="0"/>
              </a:rPr>
              <a:t>).</a:t>
            </a:r>
          </a:p>
          <a:p>
            <a:pPr algn="just"/>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b) Tema:</a:t>
            </a:r>
            <a:r>
              <a:rPr lang="pt-BR" sz="2400" dirty="0">
                <a:latin typeface="Times New Roman" panose="02020603050405020304" pitchFamily="18" charset="0"/>
                <a:cs typeface="Times New Roman" panose="02020603050405020304" pitchFamily="18" charset="0"/>
              </a:rPr>
              <a:t> é o </a:t>
            </a:r>
            <a:r>
              <a:rPr lang="pt-BR" sz="2400" b="1" dirty="0">
                <a:latin typeface="Times New Roman" panose="02020603050405020304" pitchFamily="18" charset="0"/>
                <a:cs typeface="Times New Roman" panose="02020603050405020304" pitchFamily="18" charset="0"/>
              </a:rPr>
              <a:t>radical</a:t>
            </a:r>
            <a:r>
              <a:rPr lang="pt-BR" sz="2400" dirty="0">
                <a:latin typeface="Times New Roman" panose="02020603050405020304" pitchFamily="18" charset="0"/>
                <a:cs typeface="Times New Roman" panose="02020603050405020304" pitchFamily="18" charset="0"/>
              </a:rPr>
              <a:t> seguido da </a:t>
            </a:r>
            <a:r>
              <a:rPr lang="pt-BR" sz="2400" b="1" dirty="0">
                <a:latin typeface="Times New Roman" panose="02020603050405020304" pitchFamily="18" charset="0"/>
                <a:cs typeface="Times New Roman" panose="02020603050405020304" pitchFamily="18" charset="0"/>
              </a:rPr>
              <a:t>vogal temática </a:t>
            </a:r>
            <a:r>
              <a:rPr lang="pt-BR" sz="2400" dirty="0">
                <a:latin typeface="Times New Roman" panose="02020603050405020304" pitchFamily="18" charset="0"/>
                <a:cs typeface="Times New Roman" panose="02020603050405020304" pitchFamily="18" charset="0"/>
              </a:rPr>
              <a:t>que </a:t>
            </a:r>
            <a:r>
              <a:rPr lang="pt-BR" sz="2400" b="1" dirty="0">
                <a:latin typeface="Times New Roman" panose="02020603050405020304" pitchFamily="18" charset="0"/>
                <a:cs typeface="Times New Roman" panose="02020603050405020304" pitchFamily="18" charset="0"/>
              </a:rPr>
              <a:t>indica a conjugação </a:t>
            </a:r>
            <a:r>
              <a:rPr lang="pt-BR" sz="2400" dirty="0">
                <a:latin typeface="Times New Roman" panose="02020603050405020304" pitchFamily="18" charset="0"/>
                <a:cs typeface="Times New Roman" panose="02020603050405020304" pitchFamily="18" charset="0"/>
              </a:rPr>
              <a:t>a que pertence o verbo. Por </a:t>
            </a:r>
            <a:r>
              <a:rPr lang="pt-BR" sz="2400" dirty="0" smtClean="0">
                <a:latin typeface="Times New Roman" panose="02020603050405020304" pitchFamily="18" charset="0"/>
                <a:cs typeface="Times New Roman" panose="02020603050405020304" pitchFamily="18" charset="0"/>
              </a:rPr>
              <a:t>exemplo: </a:t>
            </a:r>
            <a:r>
              <a:rPr lang="pt-BR" sz="2400" b="1" dirty="0" err="1" smtClean="0">
                <a:latin typeface="Times New Roman" panose="02020603050405020304" pitchFamily="18" charset="0"/>
                <a:cs typeface="Times New Roman" panose="02020603050405020304" pitchFamily="18" charset="0"/>
              </a:rPr>
              <a:t>fala</a:t>
            </a:r>
            <a:r>
              <a:rPr lang="pt-BR" sz="2400" dirty="0" err="1" smtClean="0">
                <a:latin typeface="Times New Roman" panose="02020603050405020304" pitchFamily="18" charset="0"/>
                <a:cs typeface="Times New Roman" panose="02020603050405020304" pitchFamily="18" charset="0"/>
              </a:rPr>
              <a:t>-r</a:t>
            </a:r>
            <a:endParaRPr lang="pt-BR" sz="2400" dirty="0" smtClean="0">
              <a:latin typeface="Times New Roman" panose="02020603050405020304" pitchFamily="18" charset="0"/>
              <a:cs typeface="Times New Roman" panose="02020603050405020304" pitchFamily="18" charset="0"/>
            </a:endParaRPr>
          </a:p>
          <a:p>
            <a:pPr algn="just"/>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São três as conjugações</a:t>
            </a:r>
            <a:r>
              <a:rPr lang="pt-BR" sz="2400"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1ª - Vogal Temática </a:t>
            </a:r>
            <a:r>
              <a:rPr lang="pt-BR" sz="2400" b="1" dirty="0">
                <a:latin typeface="Times New Roman" panose="02020603050405020304" pitchFamily="18" charset="0"/>
                <a:cs typeface="Times New Roman" panose="02020603050405020304" pitchFamily="18" charset="0"/>
              </a:rPr>
              <a:t>- A -</a:t>
            </a:r>
            <a:r>
              <a:rPr lang="pt-BR" sz="2400" dirty="0">
                <a:latin typeface="Times New Roman" panose="02020603050405020304" pitchFamily="18" charset="0"/>
                <a:cs typeface="Times New Roman" panose="02020603050405020304" pitchFamily="18" charset="0"/>
              </a:rPr>
              <a:t> (fal</a:t>
            </a:r>
            <a:r>
              <a:rPr lang="pt-BR" sz="2400" b="1" dirty="0">
                <a:latin typeface="Times New Roman" panose="02020603050405020304" pitchFamily="18" charset="0"/>
                <a:cs typeface="Times New Roman" panose="02020603050405020304" pitchFamily="18" charset="0"/>
              </a:rPr>
              <a:t>a</a:t>
            </a:r>
            <a:r>
              <a:rPr lang="pt-BR" sz="2400" dirty="0">
                <a:latin typeface="Times New Roman" panose="02020603050405020304" pitchFamily="18" charset="0"/>
                <a:cs typeface="Times New Roman" panose="02020603050405020304" pitchFamily="18" charset="0"/>
              </a:rPr>
              <a:t>r</a:t>
            </a: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2ª - Vogal Temática </a:t>
            </a:r>
            <a:r>
              <a:rPr lang="pt-BR" sz="2400" b="1" dirty="0">
                <a:latin typeface="Times New Roman" panose="02020603050405020304" pitchFamily="18" charset="0"/>
                <a:cs typeface="Times New Roman" panose="02020603050405020304" pitchFamily="18" charset="0"/>
              </a:rPr>
              <a:t>- E -</a:t>
            </a:r>
            <a:r>
              <a:rPr lang="pt-BR" sz="2400" dirty="0">
                <a:latin typeface="Times New Roman" panose="02020603050405020304" pitchFamily="18" charset="0"/>
                <a:cs typeface="Times New Roman" panose="02020603050405020304" pitchFamily="18" charset="0"/>
              </a:rPr>
              <a:t> (vend</a:t>
            </a:r>
            <a:r>
              <a:rPr lang="pt-BR" sz="2400" b="1" dirty="0">
                <a:latin typeface="Times New Roman" panose="02020603050405020304" pitchFamily="18" charset="0"/>
                <a:cs typeface="Times New Roman" panose="02020603050405020304" pitchFamily="18" charset="0"/>
              </a:rPr>
              <a:t>e</a:t>
            </a:r>
            <a:r>
              <a:rPr lang="pt-BR" sz="2400" dirty="0">
                <a:latin typeface="Times New Roman" panose="02020603050405020304" pitchFamily="18" charset="0"/>
                <a:cs typeface="Times New Roman" panose="02020603050405020304" pitchFamily="18" charset="0"/>
              </a:rPr>
              <a:t>r</a:t>
            </a: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3ª - Vogal Temática - </a:t>
            </a:r>
            <a:r>
              <a:rPr lang="pt-BR" sz="2400" b="1" dirty="0">
                <a:latin typeface="Times New Roman" panose="02020603050405020304" pitchFamily="18" charset="0"/>
                <a:cs typeface="Times New Roman" panose="02020603050405020304" pitchFamily="18" charset="0"/>
              </a:rPr>
              <a:t>I</a:t>
            </a:r>
            <a:r>
              <a:rPr lang="pt-BR" sz="2400" dirty="0">
                <a:latin typeface="Times New Roman" panose="02020603050405020304" pitchFamily="18" charset="0"/>
                <a:cs typeface="Times New Roman" panose="02020603050405020304" pitchFamily="18" charset="0"/>
              </a:rPr>
              <a:t> - (part</a:t>
            </a:r>
            <a:r>
              <a:rPr lang="pt-BR" sz="2400" b="1" dirty="0">
                <a:latin typeface="Times New Roman" panose="02020603050405020304" pitchFamily="18" charset="0"/>
                <a:cs typeface="Times New Roman" panose="02020603050405020304" pitchFamily="18" charset="0"/>
              </a:rPr>
              <a:t>i</a:t>
            </a:r>
            <a:r>
              <a:rPr lang="pt-BR" sz="2400" dirty="0">
                <a:latin typeface="Times New Roman" panose="02020603050405020304" pitchFamily="18" charset="0"/>
                <a:cs typeface="Times New Roman" panose="02020603050405020304" pitchFamily="18" charset="0"/>
              </a:rPr>
              <a:t>r</a:t>
            </a:r>
            <a:r>
              <a:rPr lang="pt-BR" sz="2400" dirty="0" smtClean="0">
                <a:latin typeface="Times New Roman" panose="02020603050405020304" pitchFamily="18" charset="0"/>
                <a:cs typeface="Times New Roman" panose="02020603050405020304" pitchFamily="18" charset="0"/>
              </a:rPr>
              <a:t>).</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858901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836712"/>
            <a:ext cx="8568952" cy="5211231"/>
          </a:xfrm>
        </p:spPr>
        <p:txBody>
          <a:bodyPr>
            <a:normAutofit fontScale="85000" lnSpcReduction="20000"/>
          </a:bodyPr>
          <a:lstStyle/>
          <a:p>
            <a:pPr marL="0" indent="0" algn="just">
              <a:buNone/>
            </a:pPr>
            <a:r>
              <a:rPr lang="pt-BR" altLang="pt-BR" sz="2600" dirty="0" smtClean="0">
                <a:latin typeface="Times New Roman" panose="02020603050405020304" pitchFamily="18" charset="0"/>
                <a:cs typeface="Times New Roman" panose="02020603050405020304" pitchFamily="18" charset="0"/>
              </a:rPr>
              <a:t>11) </a:t>
            </a:r>
            <a:r>
              <a:rPr lang="pt-BR" sz="2600" dirty="0">
                <a:latin typeface="Times New Roman" panose="02020603050405020304" pitchFamily="18" charset="0"/>
                <a:cs typeface="Times New Roman" panose="02020603050405020304" pitchFamily="18" charset="0"/>
              </a:rPr>
              <a:t>Abaixo se encontra demarcada uma letra musical. Leia-a, analise e identifique as formas verbais expressas no infinitivo, gerúndio e particípio</a:t>
            </a:r>
            <a:r>
              <a:rPr lang="pt-BR" sz="2600" dirty="0" smtClean="0">
                <a:latin typeface="Times New Roman" panose="02020603050405020304" pitchFamily="18" charset="0"/>
                <a:cs typeface="Times New Roman" panose="02020603050405020304" pitchFamily="18" charset="0"/>
              </a:rPr>
              <a:t>:</a:t>
            </a:r>
          </a:p>
          <a:p>
            <a:pPr marL="0" indent="0" algn="ctr">
              <a:buNone/>
            </a:pPr>
            <a:endParaRPr lang="pt-BR" sz="2600" dirty="0">
              <a:latin typeface="Times New Roman" panose="02020603050405020304" pitchFamily="18" charset="0"/>
              <a:cs typeface="Times New Roman" panose="02020603050405020304" pitchFamily="18" charset="0"/>
            </a:endParaRPr>
          </a:p>
          <a:p>
            <a:pPr marL="0" indent="0" algn="ctr">
              <a:buNone/>
            </a:pPr>
            <a:r>
              <a:rPr lang="pt-BR" sz="2600" b="1" i="1" dirty="0">
                <a:latin typeface="Times New Roman" panose="02020603050405020304" pitchFamily="18" charset="0"/>
                <a:cs typeface="Times New Roman" panose="02020603050405020304" pitchFamily="18" charset="0"/>
              </a:rPr>
              <a:t>Encontros e Despedidas</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dirty="0">
                <a:latin typeface="Times New Roman" panose="02020603050405020304" pitchFamily="18" charset="0"/>
                <a:cs typeface="Times New Roman" panose="02020603050405020304" pitchFamily="18" charset="0"/>
              </a:rPr>
              <a:t>                 </a:t>
            </a:r>
            <a:r>
              <a:rPr lang="pt-BR" sz="2600" b="1" i="1" dirty="0" smtClean="0">
                <a:latin typeface="Times New Roman" panose="02020603050405020304" pitchFamily="18" charset="0"/>
                <a:cs typeface="Times New Roman" panose="02020603050405020304" pitchFamily="18" charset="0"/>
              </a:rPr>
              <a:t>Maria </a:t>
            </a:r>
            <a:r>
              <a:rPr lang="pt-BR" sz="2600" b="1" i="1" dirty="0">
                <a:latin typeface="Times New Roman" panose="02020603050405020304" pitchFamily="18" charset="0"/>
                <a:cs typeface="Times New Roman" panose="02020603050405020304" pitchFamily="18" charset="0"/>
              </a:rPr>
              <a:t>Rita               </a:t>
            </a:r>
            <a:endParaRPr lang="pt-BR" sz="2600" b="1" i="1" dirty="0" smtClean="0">
              <a:latin typeface="Times New Roman" panose="02020603050405020304" pitchFamily="18" charset="0"/>
              <a:cs typeface="Times New Roman" panose="02020603050405020304" pitchFamily="18" charset="0"/>
            </a:endParaRPr>
          </a:p>
          <a:p>
            <a:pPr marL="0" indent="0" algn="ctr">
              <a:buNone/>
            </a:pPr>
            <a:r>
              <a:rPr lang="pt-BR" sz="2600" b="1" i="1" dirty="0">
                <a:latin typeface="Times New Roman" panose="02020603050405020304" pitchFamily="18" charset="0"/>
                <a:cs typeface="Times New Roman" panose="02020603050405020304" pitchFamily="18" charset="0"/>
              </a:rPr>
              <a:t>          </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Mande notícias do mundo de lá</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Diz quem fica</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Me dê um abraço, venha me apertar</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err="1">
                <a:latin typeface="Times New Roman" panose="02020603050405020304" pitchFamily="18" charset="0"/>
                <a:cs typeface="Times New Roman" panose="02020603050405020304" pitchFamily="18" charset="0"/>
              </a:rPr>
              <a:t>Tô</a:t>
            </a:r>
            <a:r>
              <a:rPr lang="pt-BR" sz="2600" i="1" dirty="0">
                <a:latin typeface="Times New Roman" panose="02020603050405020304" pitchFamily="18" charset="0"/>
                <a:cs typeface="Times New Roman" panose="02020603050405020304" pitchFamily="18" charset="0"/>
              </a:rPr>
              <a:t> chegando</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Coisa que gosto é poder partir</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Sem ter planos</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Melhor ainda é poder voltar</a:t>
            </a:r>
            <a:endParaRPr lang="pt-BR" sz="2600" dirty="0">
              <a:latin typeface="Times New Roman" panose="02020603050405020304" pitchFamily="18" charset="0"/>
              <a:cs typeface="Times New Roman" panose="02020603050405020304" pitchFamily="18" charset="0"/>
            </a:endParaRPr>
          </a:p>
          <a:p>
            <a:pPr marL="0" indent="0" algn="ctr">
              <a:buNone/>
            </a:pPr>
            <a:r>
              <a:rPr lang="pt-BR" sz="2600" i="1" dirty="0">
                <a:latin typeface="Times New Roman" panose="02020603050405020304" pitchFamily="18" charset="0"/>
                <a:cs typeface="Times New Roman" panose="02020603050405020304" pitchFamily="18" charset="0"/>
              </a:rPr>
              <a:t>Quando quero</a:t>
            </a:r>
            <a:endParaRPr lang="pt-BR" sz="2600"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0622260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836712"/>
            <a:ext cx="8568952" cy="5211231"/>
          </a:xfrm>
        </p:spPr>
        <p:txBody>
          <a:bodyPr>
            <a:normAutofit fontScale="92500" lnSpcReduction="10000"/>
          </a:bodyPr>
          <a:lstStyle/>
          <a:p>
            <a:pPr marL="0" indent="0" algn="ctr">
              <a:buNone/>
            </a:pPr>
            <a:r>
              <a:rPr lang="pt-BR" i="1" dirty="0">
                <a:latin typeface="Times New Roman" panose="02020603050405020304" pitchFamily="18" charset="0"/>
                <a:cs typeface="Times New Roman" panose="02020603050405020304" pitchFamily="18" charset="0"/>
              </a:rPr>
              <a:t>Todos os dias é um vai-e-vem</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A vida se repete na estação</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Tem gente que chega pra ficar</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a:t>
            </a:r>
            <a:r>
              <a:rPr lang="pt-BR" i="1" dirty="0" smtClean="0">
                <a:latin typeface="Times New Roman" panose="02020603050405020304" pitchFamily="18" charset="0"/>
                <a:cs typeface="Times New Roman" panose="02020603050405020304" pitchFamily="18" charset="0"/>
              </a:rPr>
              <a:t>em </a:t>
            </a:r>
            <a:r>
              <a:rPr lang="pt-BR" i="1" dirty="0">
                <a:latin typeface="Times New Roman" panose="02020603050405020304" pitchFamily="18" charset="0"/>
                <a:cs typeface="Times New Roman" panose="02020603050405020304" pitchFamily="18" charset="0"/>
              </a:rPr>
              <a:t>gente que vai pra nunca mais</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Tem gente que vem e quer voltar</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Tem gente que vai e quer ficar</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Tem gente que veio só olhar</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Tem gente a sorrir e a chorar</a:t>
            </a:r>
            <a:endParaRPr lang="pt-BR" sz="2800"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E assim, chegar e partir</a:t>
            </a:r>
            <a:endParaRPr lang="pt-BR" sz="2800"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1669226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836712"/>
            <a:ext cx="8568952" cy="5211231"/>
          </a:xfrm>
        </p:spPr>
        <p:txBody>
          <a:bodyPr>
            <a:normAutofit fontScale="92500" lnSpcReduction="20000"/>
          </a:bodyPr>
          <a:lstStyle/>
          <a:p>
            <a:pPr marL="0" indent="0" algn="ctr">
              <a:buNone/>
            </a:pPr>
            <a:r>
              <a:rPr lang="pt-BR" i="1" dirty="0">
                <a:latin typeface="Times New Roman" panose="02020603050405020304" pitchFamily="18" charset="0"/>
                <a:cs typeface="Times New Roman" panose="02020603050405020304" pitchFamily="18" charset="0"/>
              </a:rPr>
              <a:t>São só dois lados</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Da mesma viagem</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O trem que chega</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É o mesmo trem da partida</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A hora do encontro</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É também de despedida</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A plataforma dessa estação</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É a vida desse meu lugar</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É a vida desse meu lugar</a:t>
            </a:r>
            <a:endParaRPr lang="pt-BR" dirty="0">
              <a:latin typeface="Times New Roman" panose="02020603050405020304" pitchFamily="18" charset="0"/>
              <a:cs typeface="Times New Roman" panose="02020603050405020304" pitchFamily="18" charset="0"/>
            </a:endParaRPr>
          </a:p>
          <a:p>
            <a:pPr marL="0" indent="0" algn="ctr">
              <a:buNone/>
            </a:pPr>
            <a:r>
              <a:rPr lang="pt-BR" i="1" dirty="0">
                <a:latin typeface="Times New Roman" panose="02020603050405020304" pitchFamily="18" charset="0"/>
                <a:cs typeface="Times New Roman" panose="02020603050405020304" pitchFamily="18" charset="0"/>
              </a:rPr>
              <a:t>É a vida</a:t>
            </a:r>
            <a:endParaRPr lang="pt-BR"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724611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836712"/>
            <a:ext cx="8568952" cy="5211231"/>
          </a:xfrm>
        </p:spPr>
        <p:txBody>
          <a:bodyPr>
            <a:normAutofit/>
          </a:bodyPr>
          <a:lstStyle/>
          <a:p>
            <a:pPr marL="0" indent="0" algn="just">
              <a:buNone/>
            </a:pPr>
            <a:r>
              <a:rPr lang="pt-BR" i="1" dirty="0" smtClean="0">
                <a:latin typeface="Times New Roman" panose="02020603050405020304" pitchFamily="18" charset="0"/>
                <a:cs typeface="Times New Roman" panose="02020603050405020304" pitchFamily="18" charset="0"/>
              </a:rPr>
              <a:t>12) Gabarito:</a:t>
            </a:r>
          </a:p>
          <a:p>
            <a:pPr marL="0" indent="0" algn="just">
              <a:buNone/>
            </a:pPr>
            <a:endParaRPr lang="pt-BR" i="1" dirty="0">
              <a:latin typeface="Times New Roman" panose="02020603050405020304" pitchFamily="18" charset="0"/>
              <a:cs typeface="Times New Roman" panose="02020603050405020304" pitchFamily="18" charset="0"/>
            </a:endParaRPr>
          </a:p>
          <a:p>
            <a:pPr marL="0" indent="0">
              <a:buNone/>
            </a:pPr>
            <a:r>
              <a:rPr lang="pt-BR" b="1" dirty="0">
                <a:latin typeface="Times New Roman" panose="02020603050405020304" pitchFamily="18" charset="0"/>
                <a:cs typeface="Times New Roman" panose="02020603050405020304" pitchFamily="18" charset="0"/>
              </a:rPr>
              <a:t>Infinitivo - </a:t>
            </a:r>
            <a:r>
              <a:rPr lang="pt-BR" dirty="0">
                <a:latin typeface="Times New Roman" panose="02020603050405020304" pitchFamily="18" charset="0"/>
                <a:cs typeface="Times New Roman" panose="02020603050405020304" pitchFamily="18" charset="0"/>
              </a:rPr>
              <a:t>apertar, poder, partir, ter, </a:t>
            </a:r>
            <a:r>
              <a:rPr lang="pt-BR" dirty="0" smtClean="0">
                <a:latin typeface="Times New Roman" panose="02020603050405020304" pitchFamily="18" charset="0"/>
                <a:cs typeface="Times New Roman" panose="02020603050405020304" pitchFamily="18" charset="0"/>
              </a:rPr>
              <a:t>poder, voltar</a:t>
            </a:r>
            <a:r>
              <a:rPr lang="pt-BR" dirty="0">
                <a:latin typeface="Times New Roman" panose="02020603050405020304" pitchFamily="18" charset="0"/>
                <a:cs typeface="Times New Roman" panose="02020603050405020304" pitchFamily="18" charset="0"/>
              </a:rPr>
              <a:t>, ficar</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olhar, chegar, partir, chorar, sorrir.</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b="1" dirty="0">
                <a:latin typeface="Times New Roman" panose="02020603050405020304" pitchFamily="18" charset="0"/>
                <a:cs typeface="Times New Roman" panose="02020603050405020304" pitchFamily="18" charset="0"/>
              </a:rPr>
              <a:t>Gerúndio</a:t>
            </a:r>
            <a:r>
              <a:rPr lang="pt-BR" dirty="0">
                <a:latin typeface="Times New Roman" panose="02020603050405020304" pitchFamily="18" charset="0"/>
                <a:cs typeface="Times New Roman" panose="02020603050405020304" pitchFamily="18" charset="0"/>
              </a:rPr>
              <a:t> – </a:t>
            </a:r>
            <a:r>
              <a:rPr lang="pt-BR" dirty="0" smtClean="0">
                <a:latin typeface="Times New Roman" panose="02020603050405020304" pitchFamily="18" charset="0"/>
                <a:cs typeface="Times New Roman" panose="02020603050405020304" pitchFamily="18" charset="0"/>
              </a:rPr>
              <a:t>chegando.</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b="1" dirty="0">
                <a:latin typeface="Times New Roman" panose="02020603050405020304" pitchFamily="18" charset="0"/>
                <a:cs typeface="Times New Roman" panose="02020603050405020304" pitchFamily="18" charset="0"/>
              </a:rPr>
              <a:t>Particípio</a:t>
            </a:r>
            <a:r>
              <a:rPr lang="pt-BR" dirty="0">
                <a:latin typeface="Times New Roman" panose="02020603050405020304" pitchFamily="18" charset="0"/>
                <a:cs typeface="Times New Roman" panose="02020603050405020304" pitchFamily="18" charset="0"/>
              </a:rPr>
              <a:t> – </a:t>
            </a:r>
            <a:r>
              <a:rPr lang="pt-BR" dirty="0" smtClean="0">
                <a:latin typeface="Times New Roman" panose="02020603050405020304" pitchFamily="18" charset="0"/>
                <a:cs typeface="Times New Roman" panose="02020603050405020304" pitchFamily="18" charset="0"/>
              </a:rPr>
              <a:t>partida, despedida.</a:t>
            </a:r>
            <a:endParaRPr lang="pt-BR"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045749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ESTRUTURA DAS FORMAS VERBAIS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lnSpcReduction="10000"/>
          </a:bodyPr>
          <a:lstStyle/>
          <a:p>
            <a:pPr algn="just"/>
            <a:r>
              <a:rPr lang="pt-BR" sz="2400" b="1" dirty="0">
                <a:latin typeface="Times New Roman" panose="02020603050405020304" pitchFamily="18" charset="0"/>
                <a:cs typeface="Times New Roman" panose="02020603050405020304" pitchFamily="18" charset="0"/>
              </a:rPr>
              <a:t>c) Desinência modo-temporal: </a:t>
            </a:r>
            <a:r>
              <a:rPr lang="pt-BR" sz="2400" dirty="0">
                <a:latin typeface="Times New Roman" panose="02020603050405020304" pitchFamily="18" charset="0"/>
                <a:cs typeface="Times New Roman" panose="02020603050405020304" pitchFamily="18" charset="0"/>
              </a:rPr>
              <a:t>é o elemento que designa o tempo e o modo do verbo. Por exemplo: </a:t>
            </a:r>
            <a:endParaRPr lang="pt-BR" sz="2400" dirty="0" smtClean="0">
              <a:latin typeface="Times New Roman" panose="02020603050405020304" pitchFamily="18" charset="0"/>
              <a:cs typeface="Times New Roman" panose="02020603050405020304" pitchFamily="18" charset="0"/>
            </a:endParaRPr>
          </a:p>
          <a:p>
            <a:pPr marL="0" indent="0">
              <a:buNone/>
            </a:pPr>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falá</a:t>
            </a:r>
            <a:r>
              <a:rPr lang="pt-BR" sz="2400" b="1" dirty="0">
                <a:latin typeface="Times New Roman" panose="02020603050405020304" pitchFamily="18" charset="0"/>
                <a:cs typeface="Times New Roman" panose="02020603050405020304" pitchFamily="18" charset="0"/>
              </a:rPr>
              <a:t>va</a:t>
            </a:r>
            <a:r>
              <a:rPr lang="pt-BR" sz="2400" dirty="0">
                <a:latin typeface="Times New Roman" panose="02020603050405020304" pitchFamily="18" charset="0"/>
                <a:cs typeface="Times New Roman" panose="02020603050405020304" pitchFamily="18" charset="0"/>
              </a:rPr>
              <a:t>mos (indica o pretérito imperfeito do indicativo.)</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fala</a:t>
            </a:r>
            <a:r>
              <a:rPr lang="pt-BR" sz="2400" b="1" dirty="0">
                <a:latin typeface="Times New Roman" panose="02020603050405020304" pitchFamily="18" charset="0"/>
                <a:cs typeface="Times New Roman" panose="02020603050405020304" pitchFamily="18" charset="0"/>
              </a:rPr>
              <a:t>sse</a:t>
            </a:r>
            <a:r>
              <a:rPr lang="pt-BR" sz="2400" dirty="0">
                <a:latin typeface="Times New Roman" panose="02020603050405020304" pitchFamily="18" charset="0"/>
                <a:cs typeface="Times New Roman" panose="02020603050405020304" pitchFamily="18" charset="0"/>
              </a:rPr>
              <a:t> (indica o pretérito imperfeito do subjuntivo.)  </a:t>
            </a:r>
            <a:endParaRPr lang="pt-BR" sz="2400" dirty="0" smtClean="0">
              <a:latin typeface="Times New Roman" panose="02020603050405020304" pitchFamily="18" charset="0"/>
              <a:cs typeface="Times New Roman" panose="02020603050405020304" pitchFamily="18" charset="0"/>
            </a:endParaRPr>
          </a:p>
          <a:p>
            <a:endParaRPr lang="pt-BR"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d) Desinência número-pessoal: </a:t>
            </a:r>
            <a:r>
              <a:rPr lang="pt-BR" sz="2400" dirty="0">
                <a:latin typeface="Times New Roman" panose="02020603050405020304" pitchFamily="18" charset="0"/>
                <a:cs typeface="Times New Roman" panose="02020603050405020304" pitchFamily="18" charset="0"/>
              </a:rPr>
              <a:t>é o elemento que designa a pessoa do discurso (1ª, 2ª ou 3ª) e o número (singular ou plural). Por exemplo</a:t>
            </a:r>
            <a:r>
              <a:rPr lang="pt-BR" sz="2400"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fala</a:t>
            </a:r>
            <a:r>
              <a:rPr lang="pt-BR" sz="2400" b="1" dirty="0">
                <a:latin typeface="Times New Roman" panose="02020603050405020304" pitchFamily="18" charset="0"/>
                <a:cs typeface="Times New Roman" panose="02020603050405020304" pitchFamily="18" charset="0"/>
              </a:rPr>
              <a:t>mos</a:t>
            </a:r>
            <a:r>
              <a:rPr lang="pt-BR" sz="2400" dirty="0">
                <a:latin typeface="Times New Roman" panose="02020603050405020304" pitchFamily="18" charset="0"/>
                <a:cs typeface="Times New Roman" panose="02020603050405020304" pitchFamily="18" charset="0"/>
              </a:rPr>
              <a:t> (indica a 1ª pessoa do plural.)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falava</a:t>
            </a:r>
            <a:r>
              <a:rPr lang="pt-BR" sz="2400" b="1" dirty="0">
                <a:latin typeface="Times New Roman" panose="02020603050405020304" pitchFamily="18" charset="0"/>
                <a:cs typeface="Times New Roman" panose="02020603050405020304" pitchFamily="18" charset="0"/>
              </a:rPr>
              <a:t>m</a:t>
            </a:r>
            <a:r>
              <a:rPr lang="pt-BR" sz="2400" dirty="0">
                <a:latin typeface="Times New Roman" panose="02020603050405020304" pitchFamily="18" charset="0"/>
                <a:cs typeface="Times New Roman" panose="02020603050405020304" pitchFamily="18" charset="0"/>
              </a:rPr>
              <a:t>(indica a 3ª pessoa do plural.) </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7772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ESTRUTURA DAS FORMAS VERBAIS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a:latin typeface="Times New Roman" panose="02020603050405020304" pitchFamily="18" charset="0"/>
                <a:cs typeface="Times New Roman" panose="02020603050405020304" pitchFamily="18" charset="0"/>
              </a:rPr>
              <a:t>Observação: </a:t>
            </a:r>
            <a:r>
              <a:rPr lang="pt-BR" sz="2400" dirty="0">
                <a:latin typeface="Times New Roman" panose="02020603050405020304" pitchFamily="18" charset="0"/>
                <a:cs typeface="Times New Roman" panose="02020603050405020304" pitchFamily="18" charset="0"/>
              </a:rPr>
              <a:t>o </a:t>
            </a:r>
            <a:r>
              <a:rPr lang="pt-BR" sz="2400" b="1" dirty="0">
                <a:latin typeface="Times New Roman" panose="02020603050405020304" pitchFamily="18" charset="0"/>
                <a:cs typeface="Times New Roman" panose="02020603050405020304" pitchFamily="18" charset="0"/>
              </a:rPr>
              <a:t>verbo pôr</a:t>
            </a:r>
            <a:r>
              <a:rPr lang="pt-BR" sz="2400" dirty="0">
                <a:latin typeface="Times New Roman" panose="02020603050405020304" pitchFamily="18" charset="0"/>
                <a:cs typeface="Times New Roman" panose="02020603050405020304" pitchFamily="18" charset="0"/>
              </a:rPr>
              <a:t>, assim como seus </a:t>
            </a:r>
            <a:r>
              <a:rPr lang="pt-BR" sz="2400" b="1" dirty="0">
                <a:latin typeface="Times New Roman" panose="02020603050405020304" pitchFamily="18" charset="0"/>
                <a:cs typeface="Times New Roman" panose="02020603050405020304" pitchFamily="18" charset="0"/>
              </a:rPr>
              <a:t>derivados</a:t>
            </a:r>
            <a:r>
              <a:rPr lang="pt-BR" sz="2400" dirty="0">
                <a:latin typeface="Times New Roman" panose="02020603050405020304" pitchFamily="18" charset="0"/>
                <a:cs typeface="Times New Roman" panose="02020603050405020304" pitchFamily="18" charset="0"/>
              </a:rPr>
              <a:t> (compor, repor, depor, etc.), pertencem à </a:t>
            </a:r>
            <a:r>
              <a:rPr lang="pt-BR" sz="2400" b="1" dirty="0">
                <a:latin typeface="Times New Roman" panose="02020603050405020304" pitchFamily="18" charset="0"/>
                <a:cs typeface="Times New Roman" panose="02020603050405020304" pitchFamily="18" charset="0"/>
              </a:rPr>
              <a:t>2ª conjugação</a:t>
            </a:r>
            <a:r>
              <a:rPr lang="pt-BR" sz="2400" dirty="0">
                <a:latin typeface="Times New Roman" panose="02020603050405020304" pitchFamily="18" charset="0"/>
                <a:cs typeface="Times New Roman" panose="02020603050405020304" pitchFamily="18" charset="0"/>
              </a:rPr>
              <a:t>, pois a forma arcaica do verbo pôr era </a:t>
            </a:r>
            <a:r>
              <a:rPr lang="pt-BR" sz="2400" b="1" dirty="0" err="1">
                <a:latin typeface="Times New Roman" panose="02020603050405020304" pitchFamily="18" charset="0"/>
                <a:cs typeface="Times New Roman" panose="02020603050405020304" pitchFamily="18" charset="0"/>
              </a:rPr>
              <a:t>poer</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algn="just"/>
            <a:endParaRPr lang="pt-BR" sz="2400" dirty="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vogal "e", apesar de haver desaparecido do infinitivo, revela-se em algumas formas do verbo: põe, pões, põem, etc.</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491880" y="4023352"/>
            <a:ext cx="2808312" cy="1868804"/>
          </a:xfrm>
          <a:prstGeom prst="rect">
            <a:avLst/>
          </a:prstGeom>
        </p:spPr>
      </p:pic>
    </p:spTree>
    <p:extLst>
      <p:ext uri="{BB962C8B-B14F-4D97-AF65-F5344CB8AC3E}">
        <p14:creationId xmlns:p14="http://schemas.microsoft.com/office/powerpoint/2010/main" xmlns="" val="4033936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CLASSIFICAÇÃO DOS VERBOS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3" name="Espaço Reservado para Texto 2"/>
          <p:cNvSpPr>
            <a:spLocks noGrp="1"/>
          </p:cNvSpPr>
          <p:nvPr>
            <p:ph type="body" idx="1"/>
          </p:nvPr>
        </p:nvSpPr>
        <p:spPr>
          <a:xfrm>
            <a:off x="457200" y="1604400"/>
            <a:ext cx="4040188" cy="1893887"/>
          </a:xfrm>
        </p:spPr>
        <p:txBody>
          <a:bodyPr>
            <a:normAutofit lnSpcReduction="10000"/>
          </a:bodyPr>
          <a:lstStyle/>
          <a:p>
            <a:pPr algn="just"/>
            <a:r>
              <a:rPr lang="pt-BR" b="0" dirty="0" smtClean="0">
                <a:latin typeface="Times New Roman" panose="02020603050405020304" pitchFamily="18" charset="0"/>
                <a:cs typeface="Times New Roman" panose="02020603050405020304" pitchFamily="18" charset="0"/>
              </a:rPr>
              <a:t>A</a:t>
            </a:r>
            <a:r>
              <a:rPr lang="pt-BR" b="0" dirty="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Regulares</a:t>
            </a:r>
            <a:r>
              <a:rPr lang="pt-BR" b="0" dirty="0">
                <a:latin typeface="Times New Roman" panose="02020603050405020304" pitchFamily="18" charset="0"/>
                <a:cs typeface="Times New Roman" panose="02020603050405020304" pitchFamily="18" charset="0"/>
              </a:rPr>
              <a:t>: são aqueles que possuem as </a:t>
            </a:r>
            <a:r>
              <a:rPr lang="pt-BR" dirty="0">
                <a:latin typeface="Times New Roman" panose="02020603050405020304" pitchFamily="18" charset="0"/>
                <a:cs typeface="Times New Roman" panose="02020603050405020304" pitchFamily="18" charset="0"/>
              </a:rPr>
              <a:t>desinências normais de sua conjugação</a:t>
            </a:r>
            <a:r>
              <a:rPr lang="pt-BR" b="0" dirty="0">
                <a:latin typeface="Times New Roman" panose="02020603050405020304" pitchFamily="18" charset="0"/>
                <a:cs typeface="Times New Roman" panose="02020603050405020304" pitchFamily="18" charset="0"/>
              </a:rPr>
              <a:t> e cuja </a:t>
            </a:r>
            <a:r>
              <a:rPr lang="pt-BR" dirty="0">
                <a:latin typeface="Times New Roman" panose="02020603050405020304" pitchFamily="18" charset="0"/>
                <a:cs typeface="Times New Roman" panose="02020603050405020304" pitchFamily="18" charset="0"/>
              </a:rPr>
              <a:t>flexão não provoca alterações no radical</a:t>
            </a:r>
            <a:r>
              <a:rPr lang="pt-BR" b="0" dirty="0">
                <a:latin typeface="Times New Roman" panose="02020603050405020304" pitchFamily="18" charset="0"/>
                <a:cs typeface="Times New Roman" panose="02020603050405020304" pitchFamily="18" charset="0"/>
              </a:rPr>
              <a:t>.</a:t>
            </a:r>
          </a:p>
        </p:txBody>
      </p:sp>
      <p:sp>
        <p:nvSpPr>
          <p:cNvPr id="5" name="Espaço Reservado para Conteúdo 4"/>
          <p:cNvSpPr>
            <a:spLocks noGrp="1"/>
          </p:cNvSpPr>
          <p:nvPr>
            <p:ph sz="half" idx="2"/>
          </p:nvPr>
        </p:nvSpPr>
        <p:spPr>
          <a:xfrm>
            <a:off x="457200" y="3573015"/>
            <a:ext cx="4040188" cy="2553147"/>
          </a:xfrm>
        </p:spPr>
        <p:txBody>
          <a:bodyPr>
            <a:normAutofit/>
          </a:bodyPr>
          <a:lstStyle/>
          <a:p>
            <a:pPr marL="0" indent="0">
              <a:buNone/>
            </a:pPr>
            <a:r>
              <a:rPr lang="pt-BR" sz="2400" b="1" dirty="0" smtClean="0">
                <a:latin typeface="Times New Roman" panose="02020603050405020304" pitchFamily="18" charset="0"/>
                <a:cs typeface="Times New Roman" panose="02020603050405020304" pitchFamily="18" charset="0"/>
              </a:rPr>
              <a:t>Ex.: </a:t>
            </a:r>
          </a:p>
          <a:p>
            <a:pPr marL="0" indent="0">
              <a:buNone/>
            </a:pPr>
            <a:r>
              <a:rPr lang="it-IT" b="1" dirty="0" smtClean="0">
                <a:latin typeface="Times New Roman" panose="02020603050405020304" pitchFamily="18" charset="0"/>
                <a:cs typeface="Times New Roman" panose="02020603050405020304" pitchFamily="18" charset="0"/>
              </a:rPr>
              <a:t>cant</a:t>
            </a:r>
            <a:r>
              <a:rPr lang="it-IT" dirty="0" smtClean="0">
                <a:latin typeface="Times New Roman" panose="02020603050405020304" pitchFamily="18" charset="0"/>
                <a:cs typeface="Times New Roman" panose="02020603050405020304" pitchFamily="18" charset="0"/>
              </a:rPr>
              <a:t>o</a:t>
            </a:r>
            <a:r>
              <a:rPr lang="it-IT" dirty="0">
                <a:latin typeface="Times New Roman" panose="02020603050405020304" pitchFamily="18" charset="0"/>
                <a:cs typeface="Times New Roman" panose="02020603050405020304" pitchFamily="18" charset="0"/>
              </a:rPr>
              <a:t/>
            </a:r>
            <a:br>
              <a:rPr lang="it-IT"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cant</a:t>
            </a:r>
            <a:r>
              <a:rPr lang="it-IT" dirty="0">
                <a:latin typeface="Times New Roman" panose="02020603050405020304" pitchFamily="18" charset="0"/>
                <a:cs typeface="Times New Roman" panose="02020603050405020304" pitchFamily="18" charset="0"/>
              </a:rPr>
              <a:t>ei</a:t>
            </a:r>
            <a:br>
              <a:rPr lang="it-IT"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cant</a:t>
            </a:r>
            <a:r>
              <a:rPr lang="it-IT" dirty="0">
                <a:latin typeface="Times New Roman" panose="02020603050405020304" pitchFamily="18" charset="0"/>
                <a:cs typeface="Times New Roman" panose="02020603050405020304" pitchFamily="18" charset="0"/>
              </a:rPr>
              <a:t>arei</a:t>
            </a:r>
            <a:br>
              <a:rPr lang="it-IT"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cant</a:t>
            </a:r>
            <a:r>
              <a:rPr lang="it-IT" dirty="0">
                <a:latin typeface="Times New Roman" panose="02020603050405020304" pitchFamily="18" charset="0"/>
                <a:cs typeface="Times New Roman" panose="02020603050405020304" pitchFamily="18" charset="0"/>
              </a:rPr>
              <a:t>ava</a:t>
            </a:r>
            <a:br>
              <a:rPr lang="it-IT"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cant</a:t>
            </a:r>
            <a:r>
              <a:rPr lang="it-IT" dirty="0">
                <a:latin typeface="Times New Roman" panose="02020603050405020304" pitchFamily="18" charset="0"/>
                <a:cs typeface="Times New Roman" panose="02020603050405020304" pitchFamily="18" charset="0"/>
              </a:rPr>
              <a:t>asse </a:t>
            </a: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p:txBody>
      </p:sp>
      <p:sp>
        <p:nvSpPr>
          <p:cNvPr id="9" name="Espaço Reservado para Texto 8"/>
          <p:cNvSpPr>
            <a:spLocks noGrp="1"/>
          </p:cNvSpPr>
          <p:nvPr>
            <p:ph type="body" sz="quarter" idx="3"/>
          </p:nvPr>
        </p:nvSpPr>
        <p:spPr>
          <a:xfrm>
            <a:off x="4645025" y="1692275"/>
            <a:ext cx="4041775" cy="1736724"/>
          </a:xfrm>
        </p:spPr>
        <p:txBody>
          <a:bodyPr>
            <a:normAutofit fontScale="92500" lnSpcReduction="20000"/>
          </a:bodyPr>
          <a:lstStyle/>
          <a:p>
            <a:endParaRPr lang="pt-BR" dirty="0" smtClean="0"/>
          </a:p>
          <a:p>
            <a:endParaRPr lang="pt-BR" dirty="0"/>
          </a:p>
          <a:p>
            <a:pPr algn="just"/>
            <a:r>
              <a:rPr lang="pt-BR" sz="2600" dirty="0" smtClean="0">
                <a:latin typeface="Times New Roman" panose="02020603050405020304" pitchFamily="18" charset="0"/>
                <a:cs typeface="Times New Roman" panose="02020603050405020304" pitchFamily="18" charset="0"/>
              </a:rPr>
              <a:t>b</a:t>
            </a:r>
            <a:r>
              <a:rPr lang="pt-BR" sz="2600" dirty="0">
                <a:latin typeface="Times New Roman" panose="02020603050405020304" pitchFamily="18" charset="0"/>
                <a:cs typeface="Times New Roman" panose="02020603050405020304" pitchFamily="18" charset="0"/>
              </a:rPr>
              <a:t>) Irregulares: </a:t>
            </a:r>
            <a:r>
              <a:rPr lang="pt-BR" sz="2600" b="0" dirty="0">
                <a:latin typeface="Times New Roman" panose="02020603050405020304" pitchFamily="18" charset="0"/>
                <a:cs typeface="Times New Roman" panose="02020603050405020304" pitchFamily="18" charset="0"/>
              </a:rPr>
              <a:t>são aqueles cuja flexão provoca </a:t>
            </a:r>
            <a:r>
              <a:rPr lang="pt-BR" sz="2600" dirty="0">
                <a:latin typeface="Times New Roman" panose="02020603050405020304" pitchFamily="18" charset="0"/>
                <a:cs typeface="Times New Roman" panose="02020603050405020304" pitchFamily="18" charset="0"/>
              </a:rPr>
              <a:t>alterações no radical ou nas desinências</a:t>
            </a:r>
            <a:r>
              <a:rPr lang="pt-BR" sz="2600" b="0" dirty="0" smtClean="0">
                <a:latin typeface="Times New Roman" panose="02020603050405020304" pitchFamily="18" charset="0"/>
                <a:cs typeface="Times New Roman" panose="02020603050405020304" pitchFamily="18" charset="0"/>
              </a:rPr>
              <a:t>.</a:t>
            </a:r>
          </a:p>
          <a:p>
            <a:endParaRPr lang="pt-BR" dirty="0"/>
          </a:p>
          <a:p>
            <a:endParaRPr lang="pt-BR" dirty="0"/>
          </a:p>
        </p:txBody>
      </p:sp>
      <p:sp>
        <p:nvSpPr>
          <p:cNvPr id="10" name="Espaço Reservado para Conteúdo 9"/>
          <p:cNvSpPr>
            <a:spLocks noGrp="1"/>
          </p:cNvSpPr>
          <p:nvPr>
            <p:ph sz="quarter" idx="4"/>
          </p:nvPr>
        </p:nvSpPr>
        <p:spPr>
          <a:xfrm>
            <a:off x="4597582" y="3561142"/>
            <a:ext cx="4041775" cy="2553148"/>
          </a:xfrm>
        </p:spPr>
        <p:txBody>
          <a:bodyPr/>
          <a:lstStyle/>
          <a:p>
            <a:pPr marL="0" indent="0">
              <a:buNone/>
            </a:pPr>
            <a:r>
              <a:rPr lang="pt-BR" b="1" dirty="0" smtClean="0">
                <a:latin typeface="Times New Roman" panose="02020603050405020304" pitchFamily="18" charset="0"/>
                <a:cs typeface="Times New Roman" panose="02020603050405020304" pitchFamily="18" charset="0"/>
              </a:rPr>
              <a:t>Ex.:</a:t>
            </a:r>
          </a:p>
          <a:p>
            <a:pPr marL="0" indent="0">
              <a:buNone/>
            </a:pPr>
            <a:r>
              <a:rPr lang="pt-BR" dirty="0" smtClean="0">
                <a:latin typeface="Times New Roman" panose="02020603050405020304" pitchFamily="18" charset="0"/>
                <a:cs typeface="Times New Roman" panose="02020603050405020304" pitchFamily="18" charset="0"/>
              </a:rPr>
              <a:t>faço</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fiz</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farei</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fizesse</a:t>
            </a: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2" name="Conector reto 11"/>
          <p:cNvCxnSpPr/>
          <p:nvPr/>
        </p:nvCxnSpPr>
        <p:spPr>
          <a:xfrm>
            <a:off x="4645025" y="1556792"/>
            <a:ext cx="0" cy="43204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36196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smtClean="0">
                <a:latin typeface="Times New Roman" panose="02020603050405020304" pitchFamily="18" charset="0"/>
                <a:cs typeface="Times New Roman" panose="02020603050405020304" pitchFamily="18" charset="0"/>
              </a:rPr>
              <a:t>C) </a:t>
            </a:r>
            <a:r>
              <a:rPr lang="pt-BR" sz="2400" b="1" dirty="0">
                <a:latin typeface="Times New Roman" panose="02020603050405020304" pitchFamily="18" charset="0"/>
                <a:cs typeface="Times New Roman" panose="02020603050405020304" pitchFamily="18" charset="0"/>
              </a:rPr>
              <a:t>Defectivos: </a:t>
            </a:r>
            <a:r>
              <a:rPr lang="pt-BR" sz="2400" dirty="0">
                <a:latin typeface="Times New Roman" panose="02020603050405020304" pitchFamily="18" charset="0"/>
                <a:cs typeface="Times New Roman" panose="02020603050405020304" pitchFamily="18" charset="0"/>
              </a:rPr>
              <a:t>são aqueles que </a:t>
            </a:r>
            <a:r>
              <a:rPr lang="pt-BR" sz="2400" b="1" dirty="0">
                <a:latin typeface="Times New Roman" panose="02020603050405020304" pitchFamily="18" charset="0"/>
                <a:cs typeface="Times New Roman" panose="02020603050405020304" pitchFamily="18" charset="0"/>
              </a:rPr>
              <a:t>não apresentam conjugação completa</a:t>
            </a:r>
            <a:r>
              <a:rPr lang="pt-BR" sz="2400" dirty="0">
                <a:latin typeface="Times New Roman" panose="02020603050405020304" pitchFamily="18" charset="0"/>
                <a:cs typeface="Times New Roman" panose="02020603050405020304" pitchFamily="18" charset="0"/>
              </a:rPr>
              <a:t>. </a:t>
            </a:r>
            <a:endParaRPr lang="pt-BR" sz="2400" dirty="0" smtClean="0">
              <a:latin typeface="Times New Roman" panose="02020603050405020304" pitchFamily="18" charset="0"/>
              <a:cs typeface="Times New Roman" panose="02020603050405020304" pitchFamily="18" charset="0"/>
            </a:endParaRPr>
          </a:p>
          <a:p>
            <a:pPr algn="just"/>
            <a:endParaRPr lang="pt-BR" sz="2400" dirty="0" smtClean="0">
              <a:latin typeface="Times New Roman" panose="02020603050405020304" pitchFamily="18" charset="0"/>
              <a:cs typeface="Times New Roman" panose="02020603050405020304" pitchFamily="18" charset="0"/>
            </a:endParaRPr>
          </a:p>
          <a:p>
            <a:pPr algn="just"/>
            <a:r>
              <a:rPr lang="pt-BR" sz="2400" dirty="0" err="1" smtClean="0">
                <a:latin typeface="Times New Roman" panose="02020603050405020304" pitchFamily="18" charset="0"/>
                <a:cs typeface="Times New Roman" panose="02020603050405020304" pitchFamily="18" charset="0"/>
              </a:rPr>
              <a:t>Ex</a:t>
            </a:r>
            <a:r>
              <a:rPr lang="pt-BR" sz="2400" dirty="0" smtClean="0">
                <a:latin typeface="Times New Roman" panose="02020603050405020304" pitchFamily="18" charset="0"/>
                <a:cs typeface="Times New Roman" panose="02020603050405020304" pitchFamily="18" charset="0"/>
              </a:rPr>
              <a:t>: Colorir, abolir, doer, falir, reaver, banir.</a:t>
            </a:r>
            <a:endParaRPr lang="pt-BR" sz="2400" dirty="0">
              <a:latin typeface="Times New Roman" panose="02020603050405020304" pitchFamily="18" charset="0"/>
              <a:cs typeface="Times New Roman" panose="02020603050405020304" pitchFamily="18" charset="0"/>
            </a:endParaRPr>
          </a:p>
          <a:p>
            <a:pPr algn="just"/>
            <a:endParaRPr lang="pt-BR" sz="2400" dirty="0" smtClean="0"/>
          </a:p>
          <a:p>
            <a:pPr marL="0" indent="0" algn="just">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Imagem 8"/>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987824" y="3212976"/>
            <a:ext cx="3666916" cy="2746648"/>
          </a:xfrm>
          <a:prstGeom prst="rect">
            <a:avLst/>
          </a:prstGeom>
        </p:spPr>
      </p:pic>
    </p:spTree>
    <p:extLst>
      <p:ext uri="{BB962C8B-B14F-4D97-AF65-F5344CB8AC3E}">
        <p14:creationId xmlns:p14="http://schemas.microsoft.com/office/powerpoint/2010/main" xmlns="" val="1722220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smtClean="0">
                <a:latin typeface="Times New Roman" panose="02020603050405020304" pitchFamily="18" charset="0"/>
                <a:cs typeface="Times New Roman" panose="02020603050405020304" pitchFamily="18" charset="0"/>
              </a:rPr>
              <a:t>Por que ocorrem os defectivos?</a:t>
            </a:r>
            <a:endParaRPr lang="pt-BR" sz="2400" dirty="0">
              <a:latin typeface="Times New Roman" panose="02020603050405020304" pitchFamily="18" charset="0"/>
              <a:cs typeface="Times New Roman" panose="02020603050405020304" pitchFamily="18" charset="0"/>
            </a:endParaRPr>
          </a:p>
          <a:p>
            <a:pPr algn="just"/>
            <a:endParaRPr lang="pt-BR" sz="2400" dirty="0" smtClean="0">
              <a:latin typeface="Times New Roman" panose="02020603050405020304" pitchFamily="18" charset="0"/>
              <a:cs typeface="Times New Roman" panose="02020603050405020304" pitchFamily="18" charset="0"/>
            </a:endParaRPr>
          </a:p>
          <a:p>
            <a:pPr algn="just"/>
            <a:r>
              <a:rPr lang="pt-BR" sz="2400" dirty="0" smtClean="0">
                <a:latin typeface="Times New Roman" panose="02020603050405020304" pitchFamily="18" charset="0"/>
                <a:cs typeface="Times New Roman" panose="02020603050405020304" pitchFamily="18" charset="0"/>
              </a:rPr>
              <a:t>Existe </a:t>
            </a:r>
            <a:r>
              <a:rPr lang="pt-BR" sz="2400" dirty="0">
                <a:latin typeface="Times New Roman" panose="02020603050405020304" pitchFamily="18" charset="0"/>
                <a:cs typeface="Times New Roman" panose="02020603050405020304" pitchFamily="18" charset="0"/>
              </a:rPr>
              <a:t>o caso daqueles verbos que, caso apresentassem a conjugação completa, se </a:t>
            </a:r>
            <a:r>
              <a:rPr lang="pt-BR" sz="2400" b="1" dirty="0">
                <a:latin typeface="Times New Roman" panose="02020603050405020304" pitchFamily="18" charset="0"/>
                <a:cs typeface="Times New Roman" panose="02020603050405020304" pitchFamily="18" charset="0"/>
              </a:rPr>
              <a:t>confundiriam com </a:t>
            </a:r>
            <a:r>
              <a:rPr lang="pt-BR" sz="2400" b="1" dirty="0" smtClean="0">
                <a:latin typeface="Times New Roman" panose="02020603050405020304" pitchFamily="18" charset="0"/>
                <a:cs typeface="Times New Roman" panose="02020603050405020304" pitchFamily="18" charset="0"/>
              </a:rPr>
              <a:t>outros</a:t>
            </a:r>
            <a:r>
              <a:rPr lang="pt-BR" sz="2400" dirty="0" smtClean="0">
                <a:latin typeface="Times New Roman" panose="02020603050405020304" pitchFamily="18" charset="0"/>
                <a:cs typeface="Times New Roman" panose="02020603050405020304" pitchFamily="18" charset="0"/>
              </a:rPr>
              <a:t>. Ex.: falar e falir.</a:t>
            </a:r>
          </a:p>
          <a:p>
            <a:pPr algn="just"/>
            <a:r>
              <a:rPr lang="pt-BR" sz="2400" dirty="0" smtClean="0">
                <a:latin typeface="Times New Roman" panose="02020603050405020304" pitchFamily="18" charset="0"/>
                <a:cs typeface="Times New Roman" panose="02020603050405020304" pitchFamily="18" charset="0"/>
              </a:rPr>
              <a:t>Algumas </a:t>
            </a:r>
            <a:r>
              <a:rPr lang="pt-BR" sz="2400" dirty="0">
                <a:latin typeface="Times New Roman" panose="02020603050405020304" pitchFamily="18" charset="0"/>
                <a:cs typeface="Times New Roman" panose="02020603050405020304" pitchFamily="18" charset="0"/>
              </a:rPr>
              <a:t>formas verbais são rejeitadas por </a:t>
            </a:r>
            <a:r>
              <a:rPr lang="pt-BR" sz="2400" b="1" dirty="0">
                <a:latin typeface="Times New Roman" panose="02020603050405020304" pitchFamily="18" charset="0"/>
                <a:cs typeface="Times New Roman" panose="02020603050405020304" pitchFamily="18" charset="0"/>
              </a:rPr>
              <a:t>provocarem sons desagradáveis</a:t>
            </a:r>
            <a:r>
              <a:rPr lang="pt-BR" sz="2400" dirty="0">
                <a:latin typeface="Times New Roman" panose="02020603050405020304" pitchFamily="18" charset="0"/>
                <a:cs typeface="Times New Roman" panose="02020603050405020304" pitchFamily="18" charset="0"/>
              </a:rPr>
              <a:t>, ou por não serem comumente utilizadas, ou, ainda, por desenvolverem </a:t>
            </a:r>
            <a:r>
              <a:rPr lang="pt-BR" sz="2400" b="1" dirty="0">
                <a:latin typeface="Times New Roman" panose="02020603050405020304" pitchFamily="18" charset="0"/>
                <a:cs typeface="Times New Roman" panose="02020603050405020304" pitchFamily="18" charset="0"/>
              </a:rPr>
              <a:t>conotação </a:t>
            </a:r>
            <a:r>
              <a:rPr lang="pt-BR" sz="2400" b="1" dirty="0" smtClean="0">
                <a:latin typeface="Times New Roman" panose="02020603050405020304" pitchFamily="18" charset="0"/>
                <a:cs typeface="Times New Roman" panose="02020603050405020304" pitchFamily="18" charset="0"/>
              </a:rPr>
              <a:t>pejorativa</a:t>
            </a:r>
            <a:r>
              <a:rPr lang="pt-BR" sz="2400" dirty="0" smtClean="0">
                <a:latin typeface="Times New Roman" panose="02020603050405020304" pitchFamily="18" charset="0"/>
                <a:cs typeface="Times New Roman" panose="02020603050405020304" pitchFamily="18" charset="0"/>
              </a:rPr>
              <a:t>.</a:t>
            </a:r>
            <a:r>
              <a:rPr lang="pt-BR" sz="2400" b="1" dirty="0" smtClean="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Ex.: </a:t>
            </a:r>
            <a:r>
              <a:rPr lang="pt-BR" sz="2400" dirty="0" err="1" smtClean="0">
                <a:latin typeface="Times New Roman" panose="02020603050405020304" pitchFamily="18" charset="0"/>
                <a:cs typeface="Times New Roman" panose="02020603050405020304" pitchFamily="18" charset="0"/>
              </a:rPr>
              <a:t>reavo</a:t>
            </a:r>
            <a:r>
              <a:rPr lang="pt-BR" sz="2400" dirty="0" smtClean="0">
                <a:latin typeface="Times New Roman" panose="02020603050405020304" pitchFamily="18" charset="0"/>
                <a:cs typeface="Times New Roman" panose="02020603050405020304" pitchFamily="18" charset="0"/>
              </a:rPr>
              <a:t>, </a:t>
            </a:r>
            <a:r>
              <a:rPr lang="pt-BR" sz="2400" dirty="0" err="1" smtClean="0">
                <a:latin typeface="Times New Roman" panose="02020603050405020304" pitchFamily="18" charset="0"/>
                <a:cs typeface="Times New Roman" panose="02020603050405020304" pitchFamily="18" charset="0"/>
              </a:rPr>
              <a:t>bano</a:t>
            </a:r>
            <a:r>
              <a:rPr lang="pt-BR" sz="2400" dirty="0">
                <a:latin typeface="Times New Roman" panose="02020603050405020304" pitchFamily="18" charset="0"/>
                <a:cs typeface="Times New Roman" panose="02020603050405020304" pitchFamily="18" charset="0"/>
              </a:rPr>
              <a:t>.</a:t>
            </a:r>
            <a:r>
              <a:rPr lang="pt-BR" sz="2400" dirty="0" smtClean="0">
                <a:latin typeface="Times New Roman" panose="02020603050405020304" pitchFamily="18" charset="0"/>
                <a:cs typeface="Times New Roman" panose="02020603050405020304" pitchFamily="18" charset="0"/>
              </a:rPr>
              <a:t> </a:t>
            </a:r>
          </a:p>
          <a:p>
            <a:pPr algn="just"/>
            <a:endParaRPr lang="pt-BR" sz="2400" dirty="0" smtClean="0"/>
          </a:p>
          <a:p>
            <a:pPr marL="0" indent="0" algn="just">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Imagem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843808" y="4725144"/>
            <a:ext cx="3910616" cy="1310258"/>
          </a:xfrm>
          <a:prstGeom prst="rect">
            <a:avLst/>
          </a:prstGeom>
        </p:spPr>
      </p:pic>
    </p:spTree>
    <p:extLst>
      <p:ext uri="{BB962C8B-B14F-4D97-AF65-F5344CB8AC3E}">
        <p14:creationId xmlns:p14="http://schemas.microsoft.com/office/powerpoint/2010/main" xmlns="" val="188628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a:solidFill>
                  <a:srgbClr val="FF0000"/>
                </a:solidFill>
                <a:latin typeface="Times New Roman" panose="02020603050405020304" pitchFamily="18" charset="0"/>
                <a:cs typeface="Times New Roman" panose="02020603050405020304" pitchFamily="18" charset="0"/>
              </a:rPr>
              <a:t>CLASSIFICAÇÃO DOS VERBOS</a:t>
            </a:r>
          </a:p>
        </p:txBody>
      </p:sp>
      <p:sp>
        <p:nvSpPr>
          <p:cNvPr id="5" name="Espaço Reservado para Conteúdo 4"/>
          <p:cNvSpPr>
            <a:spLocks noGrp="1"/>
          </p:cNvSpPr>
          <p:nvPr>
            <p:ph idx="1"/>
          </p:nvPr>
        </p:nvSpPr>
        <p:spPr>
          <a:xfrm>
            <a:off x="457200" y="1268760"/>
            <a:ext cx="8229600" cy="4857403"/>
          </a:xfrm>
        </p:spPr>
        <p:txBody>
          <a:bodyPr>
            <a:normAutofit/>
          </a:bodyPr>
          <a:lstStyle/>
          <a:p>
            <a:pPr algn="just"/>
            <a:r>
              <a:rPr lang="pt-BR" sz="2400" b="1" dirty="0" smtClean="0">
                <a:latin typeface="Times New Roman" panose="02020603050405020304" pitchFamily="18" charset="0"/>
                <a:cs typeface="Times New Roman" panose="02020603050405020304" pitchFamily="18" charset="0"/>
              </a:rPr>
              <a:t>D) </a:t>
            </a:r>
            <a:r>
              <a:rPr lang="pt-BR" sz="2400" b="1" dirty="0">
                <a:latin typeface="Times New Roman" panose="02020603050405020304" pitchFamily="18" charset="0"/>
                <a:cs typeface="Times New Roman" panose="02020603050405020304" pitchFamily="18" charset="0"/>
              </a:rPr>
              <a:t>Abundantes: </a:t>
            </a:r>
            <a:r>
              <a:rPr lang="pt-BR" sz="2400" dirty="0">
                <a:latin typeface="Times New Roman" panose="02020603050405020304" pitchFamily="18" charset="0"/>
                <a:cs typeface="Times New Roman" panose="02020603050405020304" pitchFamily="18" charset="0"/>
              </a:rPr>
              <a:t>são aqueles que </a:t>
            </a:r>
            <a:r>
              <a:rPr lang="pt-BR" sz="2400" b="1" dirty="0">
                <a:latin typeface="Times New Roman" panose="02020603050405020304" pitchFamily="18" charset="0"/>
                <a:cs typeface="Times New Roman" panose="02020603050405020304" pitchFamily="18" charset="0"/>
              </a:rPr>
              <a:t>possuem mais de uma forma com o mesmo valor</a:t>
            </a:r>
            <a:r>
              <a:rPr lang="pt-BR" sz="2400" dirty="0">
                <a:latin typeface="Times New Roman" panose="02020603050405020304" pitchFamily="18" charset="0"/>
                <a:cs typeface="Times New Roman" panose="02020603050405020304" pitchFamily="18" charset="0"/>
              </a:rPr>
              <a:t>. Geralmente, esse fenômeno costuma ocorrer no </a:t>
            </a:r>
            <a:r>
              <a:rPr lang="pt-BR" sz="2400" b="1" dirty="0" smtClean="0">
                <a:latin typeface="Times New Roman" panose="02020603050405020304" pitchFamily="18" charset="0"/>
                <a:cs typeface="Times New Roman" panose="02020603050405020304" pitchFamily="18" charset="0"/>
              </a:rPr>
              <a:t>particípio</a:t>
            </a:r>
            <a:r>
              <a:rPr lang="pt-BR" sz="2400" dirty="0" smtClean="0">
                <a:latin typeface="Times New Roman" panose="02020603050405020304" pitchFamily="18" charset="0"/>
                <a:cs typeface="Times New Roman" panose="02020603050405020304" pitchFamily="18" charset="0"/>
              </a:rPr>
              <a:t>.</a:t>
            </a:r>
          </a:p>
          <a:p>
            <a:pPr algn="just"/>
            <a:endParaRPr lang="pt-BR" sz="2400" dirty="0">
              <a:latin typeface="Times New Roman" panose="02020603050405020304" pitchFamily="18" charset="0"/>
              <a:cs typeface="Times New Roman" panose="02020603050405020304" pitchFamily="18" charset="0"/>
            </a:endParaRPr>
          </a:p>
          <a:p>
            <a:pPr algn="just"/>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Tabela 8"/>
          <p:cNvGraphicFramePr>
            <a:graphicFrameLocks noGrp="1"/>
          </p:cNvGraphicFramePr>
          <p:nvPr>
            <p:extLst>
              <p:ext uri="{D42A27DB-BD31-4B8C-83A1-F6EECF244321}">
                <p14:modId xmlns:p14="http://schemas.microsoft.com/office/powerpoint/2010/main" xmlns="" val="956341180"/>
              </p:ext>
            </p:extLst>
          </p:nvPr>
        </p:nvGraphicFramePr>
        <p:xfrm>
          <a:off x="457200" y="2708919"/>
          <a:ext cx="8229600" cy="3415440"/>
        </p:xfrm>
        <a:graphic>
          <a:graphicData uri="http://schemas.openxmlformats.org/drawingml/2006/table">
            <a:tbl>
              <a:tblPr/>
              <a:tblGrid>
                <a:gridCol w="2743200">
                  <a:extLst>
                    <a:ext uri="{9D8B030D-6E8A-4147-A177-3AD203B41FA5}">
                      <a16:colId xmlns:a16="http://schemas.microsoft.com/office/drawing/2014/main" xmlns="" val="3046122312"/>
                    </a:ext>
                  </a:extLst>
                </a:gridCol>
                <a:gridCol w="2743200">
                  <a:extLst>
                    <a:ext uri="{9D8B030D-6E8A-4147-A177-3AD203B41FA5}">
                      <a16:colId xmlns:a16="http://schemas.microsoft.com/office/drawing/2014/main" xmlns="" val="1805445148"/>
                    </a:ext>
                  </a:extLst>
                </a:gridCol>
                <a:gridCol w="2743200">
                  <a:extLst>
                    <a:ext uri="{9D8B030D-6E8A-4147-A177-3AD203B41FA5}">
                      <a16:colId xmlns:a16="http://schemas.microsoft.com/office/drawing/2014/main" xmlns="" val="3422515315"/>
                    </a:ext>
                  </a:extLst>
                </a:gridCol>
              </a:tblGrid>
              <a:tr h="341544">
                <a:tc>
                  <a:txBody>
                    <a:bodyPr/>
                    <a:lstStyle/>
                    <a:p>
                      <a:pPr algn="ctr"/>
                      <a:r>
                        <a:rPr lang="pt-BR" b="1">
                          <a:latin typeface="Times New Roman" panose="02020603050405020304" pitchFamily="18" charset="0"/>
                          <a:cs typeface="Times New Roman" panose="02020603050405020304" pitchFamily="18" charset="0"/>
                        </a:rPr>
                        <a:t>Infinitivo</a:t>
                      </a:r>
                      <a:endParaRPr lang="pt-BR">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r>
                        <a:rPr lang="pt-BR" b="1">
                          <a:latin typeface="Times New Roman" panose="02020603050405020304" pitchFamily="18" charset="0"/>
                          <a:cs typeface="Times New Roman" panose="02020603050405020304" pitchFamily="18" charset="0"/>
                        </a:rPr>
                        <a:t>Particípio regular</a:t>
                      </a:r>
                      <a:endParaRPr lang="pt-BR">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r>
                        <a:rPr lang="pt-BR" b="1">
                          <a:latin typeface="Times New Roman" panose="02020603050405020304" pitchFamily="18" charset="0"/>
                          <a:cs typeface="Times New Roman" panose="02020603050405020304" pitchFamily="18" charset="0"/>
                        </a:rPr>
                        <a:t>Particípio irregular</a:t>
                      </a:r>
                      <a:endParaRPr lang="pt-BR">
                        <a:latin typeface="Times New Roman" panose="02020603050405020304" pitchFamily="18"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xmlns="" val="3163565933"/>
                  </a:ext>
                </a:extLst>
              </a:tr>
              <a:tr h="341544">
                <a:tc>
                  <a:txBody>
                    <a:bodyPr/>
                    <a:lstStyle/>
                    <a:p>
                      <a:pPr algn="ctr"/>
                      <a:r>
                        <a:rPr lang="pt-BR">
                          <a:latin typeface="Times New Roman" panose="02020603050405020304" pitchFamily="18" charset="0"/>
                          <a:cs typeface="Times New Roman" panose="02020603050405020304" pitchFamily="18" charset="0"/>
                        </a:rPr>
                        <a:t>Anexar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Anexado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Anexo </a:t>
                      </a:r>
                    </a:p>
                  </a:txBody>
                  <a:tcPr marL="0" marR="0" marT="0" marB="0" anchor="ctr">
                    <a:lnL>
                      <a:noFill/>
                    </a:lnL>
                    <a:lnR>
                      <a:noFill/>
                    </a:lnR>
                    <a:lnT>
                      <a:noFill/>
                    </a:lnT>
                    <a:lnB>
                      <a:noFill/>
                    </a:lnB>
                  </a:tcPr>
                </a:tc>
                <a:extLst>
                  <a:ext uri="{0D108BD9-81ED-4DB2-BD59-A6C34878D82A}">
                    <a16:rowId xmlns:a16="http://schemas.microsoft.com/office/drawing/2014/main" xmlns="" val="3016197664"/>
                  </a:ext>
                </a:extLst>
              </a:tr>
              <a:tr h="341544">
                <a:tc>
                  <a:txBody>
                    <a:bodyPr/>
                    <a:lstStyle/>
                    <a:p>
                      <a:pPr algn="ctr"/>
                      <a:r>
                        <a:rPr lang="pt-BR">
                          <a:latin typeface="Times New Roman" panose="02020603050405020304" pitchFamily="18" charset="0"/>
                          <a:cs typeface="Times New Roman" panose="02020603050405020304" pitchFamily="18" charset="0"/>
                        </a:rPr>
                        <a:t>Dispersar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Dispersado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Disperso </a:t>
                      </a:r>
                    </a:p>
                  </a:txBody>
                  <a:tcPr marL="0" marR="0" marT="0" marB="0" anchor="ctr">
                    <a:lnL>
                      <a:noFill/>
                    </a:lnL>
                    <a:lnR>
                      <a:noFill/>
                    </a:lnR>
                    <a:lnT>
                      <a:noFill/>
                    </a:lnT>
                    <a:lnB>
                      <a:noFill/>
                    </a:lnB>
                  </a:tcPr>
                </a:tc>
                <a:extLst>
                  <a:ext uri="{0D108BD9-81ED-4DB2-BD59-A6C34878D82A}">
                    <a16:rowId xmlns:a16="http://schemas.microsoft.com/office/drawing/2014/main" xmlns="" val="308894799"/>
                  </a:ext>
                </a:extLst>
              </a:tr>
              <a:tr h="341544">
                <a:tc>
                  <a:txBody>
                    <a:bodyPr/>
                    <a:lstStyle/>
                    <a:p>
                      <a:pPr algn="ctr"/>
                      <a:r>
                        <a:rPr lang="pt-BR">
                          <a:latin typeface="Times New Roman" panose="02020603050405020304" pitchFamily="18" charset="0"/>
                          <a:cs typeface="Times New Roman" panose="02020603050405020304" pitchFamily="18" charset="0"/>
                        </a:rPr>
                        <a:t>Eleger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Elegido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Eleito </a:t>
                      </a:r>
                    </a:p>
                  </a:txBody>
                  <a:tcPr marL="0" marR="0" marT="0" marB="0" anchor="ctr">
                    <a:lnL>
                      <a:noFill/>
                    </a:lnL>
                    <a:lnR>
                      <a:noFill/>
                    </a:lnR>
                    <a:lnT>
                      <a:noFill/>
                    </a:lnT>
                    <a:lnB>
                      <a:noFill/>
                    </a:lnB>
                  </a:tcPr>
                </a:tc>
                <a:extLst>
                  <a:ext uri="{0D108BD9-81ED-4DB2-BD59-A6C34878D82A}">
                    <a16:rowId xmlns:a16="http://schemas.microsoft.com/office/drawing/2014/main" xmlns="" val="729659563"/>
                  </a:ext>
                </a:extLst>
              </a:tr>
              <a:tr h="341544">
                <a:tc>
                  <a:txBody>
                    <a:bodyPr/>
                    <a:lstStyle/>
                    <a:p>
                      <a:pPr algn="ctr"/>
                      <a:r>
                        <a:rPr lang="pt-BR">
                          <a:latin typeface="Times New Roman" panose="02020603050405020304" pitchFamily="18" charset="0"/>
                          <a:cs typeface="Times New Roman" panose="02020603050405020304" pitchFamily="18" charset="0"/>
                        </a:rPr>
                        <a:t>Envolver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Envolvido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Envolto </a:t>
                      </a:r>
                    </a:p>
                  </a:txBody>
                  <a:tcPr marL="0" marR="0" marT="0" marB="0" anchor="ctr">
                    <a:lnL>
                      <a:noFill/>
                    </a:lnL>
                    <a:lnR>
                      <a:noFill/>
                    </a:lnR>
                    <a:lnT>
                      <a:noFill/>
                    </a:lnT>
                    <a:lnB>
                      <a:noFill/>
                    </a:lnB>
                  </a:tcPr>
                </a:tc>
                <a:extLst>
                  <a:ext uri="{0D108BD9-81ED-4DB2-BD59-A6C34878D82A}">
                    <a16:rowId xmlns:a16="http://schemas.microsoft.com/office/drawing/2014/main" xmlns="" val="1621543500"/>
                  </a:ext>
                </a:extLst>
              </a:tr>
              <a:tr h="341544">
                <a:tc>
                  <a:txBody>
                    <a:bodyPr/>
                    <a:lstStyle/>
                    <a:p>
                      <a:pPr algn="ctr"/>
                      <a:r>
                        <a:rPr lang="pt-BR">
                          <a:latin typeface="Times New Roman" panose="02020603050405020304" pitchFamily="18" charset="0"/>
                          <a:cs typeface="Times New Roman" panose="02020603050405020304" pitchFamily="18" charset="0"/>
                        </a:rPr>
                        <a:t>Imprimir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Imprimido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Impresso </a:t>
                      </a:r>
                    </a:p>
                  </a:txBody>
                  <a:tcPr marL="0" marR="0" marT="0" marB="0" anchor="ctr">
                    <a:lnL>
                      <a:noFill/>
                    </a:lnL>
                    <a:lnR>
                      <a:noFill/>
                    </a:lnR>
                    <a:lnT>
                      <a:noFill/>
                    </a:lnT>
                    <a:lnB>
                      <a:noFill/>
                    </a:lnB>
                  </a:tcPr>
                </a:tc>
                <a:extLst>
                  <a:ext uri="{0D108BD9-81ED-4DB2-BD59-A6C34878D82A}">
                    <a16:rowId xmlns:a16="http://schemas.microsoft.com/office/drawing/2014/main" xmlns="" val="1568164357"/>
                  </a:ext>
                </a:extLst>
              </a:tr>
              <a:tr h="341544">
                <a:tc>
                  <a:txBody>
                    <a:bodyPr/>
                    <a:lstStyle/>
                    <a:p>
                      <a:pPr algn="ctr"/>
                      <a:r>
                        <a:rPr lang="pt-BR">
                          <a:latin typeface="Times New Roman" panose="02020603050405020304" pitchFamily="18" charset="0"/>
                          <a:cs typeface="Times New Roman" panose="02020603050405020304" pitchFamily="18" charset="0"/>
                        </a:rPr>
                        <a:t>Matar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Matado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Morto </a:t>
                      </a:r>
                    </a:p>
                  </a:txBody>
                  <a:tcPr marL="0" marR="0" marT="0" marB="0" anchor="ctr">
                    <a:lnL>
                      <a:noFill/>
                    </a:lnL>
                    <a:lnR>
                      <a:noFill/>
                    </a:lnR>
                    <a:lnT>
                      <a:noFill/>
                    </a:lnT>
                    <a:lnB>
                      <a:noFill/>
                    </a:lnB>
                  </a:tcPr>
                </a:tc>
                <a:extLst>
                  <a:ext uri="{0D108BD9-81ED-4DB2-BD59-A6C34878D82A}">
                    <a16:rowId xmlns:a16="http://schemas.microsoft.com/office/drawing/2014/main" xmlns="" val="3013850374"/>
                  </a:ext>
                </a:extLst>
              </a:tr>
              <a:tr h="341544">
                <a:tc>
                  <a:txBody>
                    <a:bodyPr/>
                    <a:lstStyle/>
                    <a:p>
                      <a:pPr algn="ctr"/>
                      <a:r>
                        <a:rPr lang="pt-BR">
                          <a:latin typeface="Times New Roman" panose="02020603050405020304" pitchFamily="18" charset="0"/>
                          <a:cs typeface="Times New Roman" panose="02020603050405020304" pitchFamily="18" charset="0"/>
                        </a:rPr>
                        <a:t>Morrer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Morrido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Morto </a:t>
                      </a:r>
                    </a:p>
                  </a:txBody>
                  <a:tcPr marL="0" marR="0" marT="0" marB="0" anchor="ctr">
                    <a:lnL>
                      <a:noFill/>
                    </a:lnL>
                    <a:lnR>
                      <a:noFill/>
                    </a:lnR>
                    <a:lnT>
                      <a:noFill/>
                    </a:lnT>
                    <a:lnB>
                      <a:noFill/>
                    </a:lnB>
                  </a:tcPr>
                </a:tc>
                <a:extLst>
                  <a:ext uri="{0D108BD9-81ED-4DB2-BD59-A6C34878D82A}">
                    <a16:rowId xmlns:a16="http://schemas.microsoft.com/office/drawing/2014/main" xmlns="" val="2473802271"/>
                  </a:ext>
                </a:extLst>
              </a:tr>
              <a:tr h="341544">
                <a:tc>
                  <a:txBody>
                    <a:bodyPr/>
                    <a:lstStyle/>
                    <a:p>
                      <a:pPr algn="ctr"/>
                      <a:r>
                        <a:rPr lang="pt-BR">
                          <a:latin typeface="Times New Roman" panose="02020603050405020304" pitchFamily="18" charset="0"/>
                          <a:cs typeface="Times New Roman" panose="02020603050405020304" pitchFamily="18" charset="0"/>
                        </a:rPr>
                        <a:t>Pegar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Pegado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Pego </a:t>
                      </a:r>
                    </a:p>
                  </a:txBody>
                  <a:tcPr marL="0" marR="0" marT="0" marB="0" anchor="ctr">
                    <a:lnL>
                      <a:noFill/>
                    </a:lnL>
                    <a:lnR>
                      <a:noFill/>
                    </a:lnR>
                    <a:lnT>
                      <a:noFill/>
                    </a:lnT>
                    <a:lnB>
                      <a:noFill/>
                    </a:lnB>
                  </a:tcPr>
                </a:tc>
                <a:extLst>
                  <a:ext uri="{0D108BD9-81ED-4DB2-BD59-A6C34878D82A}">
                    <a16:rowId xmlns:a16="http://schemas.microsoft.com/office/drawing/2014/main" xmlns="" val="1126535113"/>
                  </a:ext>
                </a:extLst>
              </a:tr>
              <a:tr h="341544">
                <a:tc>
                  <a:txBody>
                    <a:bodyPr/>
                    <a:lstStyle/>
                    <a:p>
                      <a:pPr algn="ctr"/>
                      <a:r>
                        <a:rPr lang="pt-BR">
                          <a:latin typeface="Times New Roman" panose="02020603050405020304" pitchFamily="18" charset="0"/>
                          <a:cs typeface="Times New Roman" panose="02020603050405020304" pitchFamily="18" charset="0"/>
                        </a:rPr>
                        <a:t>Soltar </a:t>
                      </a:r>
                    </a:p>
                  </a:txBody>
                  <a:tcPr marL="0" marR="0" marT="0" marB="0" anchor="ctr">
                    <a:lnL>
                      <a:noFill/>
                    </a:lnL>
                    <a:lnR>
                      <a:noFill/>
                    </a:lnR>
                    <a:lnT>
                      <a:noFill/>
                    </a:lnT>
                    <a:lnB>
                      <a:noFill/>
                    </a:lnB>
                  </a:tcPr>
                </a:tc>
                <a:tc>
                  <a:txBody>
                    <a:bodyPr/>
                    <a:lstStyle/>
                    <a:p>
                      <a:pPr algn="ctr"/>
                      <a:r>
                        <a:rPr lang="pt-BR">
                          <a:latin typeface="Times New Roman" panose="02020603050405020304" pitchFamily="18" charset="0"/>
                          <a:cs typeface="Times New Roman" panose="02020603050405020304" pitchFamily="18" charset="0"/>
                        </a:rPr>
                        <a:t>Soltado </a:t>
                      </a:r>
                    </a:p>
                  </a:txBody>
                  <a:tcPr marL="0" marR="0" marT="0" marB="0" anchor="ctr">
                    <a:lnL>
                      <a:noFill/>
                    </a:lnL>
                    <a:lnR>
                      <a:noFill/>
                    </a:lnR>
                    <a:lnT>
                      <a:noFill/>
                    </a:lnT>
                    <a:lnB>
                      <a:noFill/>
                    </a:lnB>
                  </a:tcPr>
                </a:tc>
                <a:tc>
                  <a:txBody>
                    <a:bodyPr/>
                    <a:lstStyle/>
                    <a:p>
                      <a:pPr algn="ctr"/>
                      <a:r>
                        <a:rPr lang="pt-BR" dirty="0">
                          <a:latin typeface="Times New Roman" panose="02020603050405020304" pitchFamily="18" charset="0"/>
                          <a:cs typeface="Times New Roman" panose="02020603050405020304" pitchFamily="18" charset="0"/>
                        </a:rPr>
                        <a:t>Solto</a:t>
                      </a:r>
                    </a:p>
                  </a:txBody>
                  <a:tcPr marL="0" marR="0" marT="0" marB="0" anchor="ctr">
                    <a:lnL>
                      <a:noFill/>
                    </a:lnL>
                    <a:lnR>
                      <a:noFill/>
                    </a:lnR>
                    <a:lnT>
                      <a:noFill/>
                    </a:lnT>
                    <a:lnB>
                      <a:noFill/>
                    </a:lnB>
                  </a:tcPr>
                </a:tc>
                <a:extLst>
                  <a:ext uri="{0D108BD9-81ED-4DB2-BD59-A6C34878D82A}">
                    <a16:rowId xmlns:a16="http://schemas.microsoft.com/office/drawing/2014/main" xmlns="" val="2985964446"/>
                  </a:ext>
                </a:extLst>
              </a:tr>
            </a:tbl>
          </a:graphicData>
        </a:graphic>
      </p:graphicFrame>
    </p:spTree>
    <p:extLst>
      <p:ext uri="{BB962C8B-B14F-4D97-AF65-F5344CB8AC3E}">
        <p14:creationId xmlns:p14="http://schemas.microsoft.com/office/powerpoint/2010/main" xmlns="" val="1320463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1780</Words>
  <Application>Microsoft Office PowerPoint</Application>
  <PresentationFormat>Apresentação na tela (4:3)</PresentationFormat>
  <Paragraphs>381</Paragraphs>
  <Slides>33</Slides>
  <Notes>0</Notes>
  <HiddenSlides>0</HiddenSlides>
  <MMClips>0</MMClips>
  <ScaleCrop>false</ScaleCrop>
  <HeadingPairs>
    <vt:vector size="4" baseType="variant">
      <vt:variant>
        <vt:lpstr>Tema</vt:lpstr>
      </vt:variant>
      <vt:variant>
        <vt:i4>1</vt:i4>
      </vt:variant>
      <vt:variant>
        <vt:lpstr>Títulos de slides</vt:lpstr>
      </vt:variant>
      <vt:variant>
        <vt:i4>33</vt:i4>
      </vt:variant>
    </vt:vector>
  </HeadingPairs>
  <TitlesOfParts>
    <vt:vector size="34" baseType="lpstr">
      <vt:lpstr>Tema do Office</vt:lpstr>
      <vt:lpstr>VERBOS</vt:lpstr>
      <vt:lpstr>VERBOS</vt:lpstr>
      <vt:lpstr>ESTRUTURA DAS FORMAS VERBAIS</vt:lpstr>
      <vt:lpstr>ESTRUTURA DAS FORMAS VERBAIS</vt:lpstr>
      <vt:lpstr>ESTRUTURA DAS FORMAS VERBAIS</vt:lpstr>
      <vt:lpstr>CLASSIFICAÇÃO DOS VERBOS</vt:lpstr>
      <vt:lpstr>CLASSIFICAÇÃO DOS VERBOS</vt:lpstr>
      <vt:lpstr>CLASSIFICAÇÃO DOS VERBOS</vt:lpstr>
      <vt:lpstr>CLASSIFICAÇÃO DOS VERBOS</vt:lpstr>
      <vt:lpstr>CLASSIFICAÇÃO DOS VERBOS</vt:lpstr>
      <vt:lpstr>CLASSIFICAÇÃO DOS VERBOS</vt:lpstr>
      <vt:lpstr>CLASSIFICAÇÃO DOS VERBOS</vt:lpstr>
      <vt:lpstr>MODOS DOS VERBOS</vt:lpstr>
      <vt:lpstr>FORMAS NOMINAIS</vt:lpstr>
      <vt:lpstr>FORMAS NOMINAIS</vt:lpstr>
      <vt:lpstr>FORMAS NOMINAIS</vt:lpstr>
      <vt:lpstr>FORMAS NOMINAIS</vt:lpstr>
      <vt:lpstr>FORMAS NOMINAIS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PREVIDÊNCIA COMPLEMENTAR</dc:title>
  <dc:creator>Usuário</dc:creator>
  <cp:lastModifiedBy>Gestao03</cp:lastModifiedBy>
  <cp:revision>98</cp:revision>
  <dcterms:created xsi:type="dcterms:W3CDTF">2018-05-26T12:30:19Z</dcterms:created>
  <dcterms:modified xsi:type="dcterms:W3CDTF">2018-08-02T11:52:20Z</dcterms:modified>
</cp:coreProperties>
</file>